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81" r:id="rId4"/>
    <p:sldId id="282" r:id="rId5"/>
    <p:sldId id="283" r:id="rId6"/>
    <p:sldId id="284" r:id="rId7"/>
    <p:sldId id="280" r:id="rId8"/>
    <p:sldId id="277" r:id="rId9"/>
    <p:sldId id="257" r:id="rId10"/>
    <p:sldId id="258" r:id="rId11"/>
    <p:sldId id="259" r:id="rId12"/>
    <p:sldId id="260" r:id="rId13"/>
    <p:sldId id="261" r:id="rId14"/>
    <p:sldId id="285" r:id="rId15"/>
    <p:sldId id="286" r:id="rId16"/>
    <p:sldId id="289" r:id="rId17"/>
    <p:sldId id="287" r:id="rId18"/>
    <p:sldId id="288" r:id="rId19"/>
    <p:sldId id="290" r:id="rId20"/>
    <p:sldId id="291" r:id="rId21"/>
    <p:sldId id="292" r:id="rId22"/>
    <p:sldId id="293" r:id="rId23"/>
    <p:sldId id="294" r:id="rId24"/>
    <p:sldId id="262" r:id="rId25"/>
    <p:sldId id="263" r:id="rId26"/>
    <p:sldId id="278" r:id="rId27"/>
    <p:sldId id="264" r:id="rId28"/>
    <p:sldId id="265" r:id="rId29"/>
    <p:sldId id="279" r:id="rId30"/>
    <p:sldId id="266" r:id="rId31"/>
    <p:sldId id="267" r:id="rId32"/>
    <p:sldId id="269" r:id="rId33"/>
    <p:sldId id="268" r:id="rId34"/>
    <p:sldId id="270" r:id="rId35"/>
    <p:sldId id="272" r:id="rId36"/>
    <p:sldId id="271" r:id="rId37"/>
    <p:sldId id="273" r:id="rId38"/>
    <p:sldId id="27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5"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pPr>
              <a:defRPr/>
            </a:pPr>
            <a:endParaRPr lang="en-US" dirty="0"/>
          </a:p>
        </p:txBody>
      </p:sp>
      <p:sp>
        <p:nvSpPr>
          <p:cNvPr id="6"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pPr>
              <a:defRPr/>
            </a:pPr>
            <a:endParaRPr lang="en-US" dirty="0"/>
          </a:p>
        </p:txBody>
      </p:sp>
      <p:sp>
        <p:nvSpPr>
          <p:cNvPr id="7"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dirty="0"/>
          </a:p>
        </p:txBody>
      </p:sp>
      <p:sp>
        <p:nvSpPr>
          <p:cNvPr id="8"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pPr>
              <a:defRPr/>
            </a:pPr>
            <a:endParaRPr lang="en-US" dirty="0"/>
          </a:p>
        </p:txBody>
      </p:sp>
      <p:sp>
        <p:nvSpPr>
          <p:cNvPr id="9"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pPr>
              <a:defRPr/>
            </a:pPr>
            <a:endParaRPr lang="en-US" dirty="0"/>
          </a:p>
        </p:txBody>
      </p:sp>
      <p:sp>
        <p:nvSpPr>
          <p:cNvPr id="10"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dirty="0"/>
          </a:p>
        </p:txBody>
      </p:sp>
      <p:sp>
        <p:nvSpPr>
          <p:cNvPr id="11"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dirty="0"/>
          </a:p>
        </p:txBody>
      </p:sp>
      <p:sp>
        <p:nvSpPr>
          <p:cNvPr id="12" name="Freeform 10"/>
          <p:cNvSpPr>
            <a:spLocks/>
          </p:cNvSpPr>
          <p:nvPr/>
        </p:nvSpPr>
        <p:spPr bwMode="hidden">
          <a:xfrm rot="162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dirty="0"/>
          </a:p>
        </p:txBody>
      </p:sp>
      <p:pic>
        <p:nvPicPr>
          <p:cNvPr id="13" name="Picture 11" descr="Facbanna"/>
          <p:cNvPicPr>
            <a:picLocks noChangeAspect="1" noChangeArrowheads="1"/>
          </p:cNvPicPr>
          <p:nvPr/>
        </p:nvPicPr>
        <p:blipFill>
          <a:blip r:embed="rId2"/>
          <a:srcRect/>
          <a:stretch>
            <a:fillRect/>
          </a:stretch>
        </p:blipFill>
        <p:spPr bwMode="invGray">
          <a:xfrm>
            <a:off x="3175" y="-3175"/>
            <a:ext cx="803275" cy="6858000"/>
          </a:xfrm>
          <a:prstGeom prst="rect">
            <a:avLst/>
          </a:prstGeom>
          <a:noFill/>
          <a:ln w="9525">
            <a:noFill/>
            <a:miter lim="800000"/>
            <a:headEnd/>
            <a:tailEnd/>
          </a:ln>
        </p:spPr>
      </p:pic>
      <p:sp>
        <p:nvSpPr>
          <p:cNvPr id="4108" name="Rectangle 12"/>
          <p:cNvSpPr>
            <a:spLocks noGrp="1" noChangeArrowheads="1"/>
          </p:cNvSpPr>
          <p:nvPr>
            <p:ph type="ctrTitle"/>
          </p:nvPr>
        </p:nvSpPr>
        <p:spPr>
          <a:xfrm>
            <a:off x="1143000" y="2286000"/>
            <a:ext cx="7772400" cy="1143000"/>
          </a:xfrm>
        </p:spPr>
        <p:txBody>
          <a:bodyPr/>
          <a:lstStyle>
            <a:lvl1pPr>
              <a:defRPr/>
            </a:lvl1pPr>
          </a:lstStyle>
          <a:p>
            <a:r>
              <a:rPr lang="en-US" smtClean="0"/>
              <a:t>Click to edit Master title style</a:t>
            </a:r>
            <a:endParaRPr lang="en-US"/>
          </a:p>
        </p:txBody>
      </p:sp>
      <p:sp>
        <p:nvSpPr>
          <p:cNvPr id="4109"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14" name="Rectangle 14"/>
          <p:cNvSpPr>
            <a:spLocks noGrp="1" noChangeArrowheads="1"/>
          </p:cNvSpPr>
          <p:nvPr>
            <p:ph type="dt" sz="half" idx="10"/>
          </p:nvPr>
        </p:nvSpPr>
        <p:spPr>
          <a:xfrm>
            <a:off x="1143000" y="6248400"/>
            <a:ext cx="1905000" cy="457200"/>
          </a:xfrm>
        </p:spPr>
        <p:txBody>
          <a:bodyPr/>
          <a:lstStyle>
            <a:lvl1pPr>
              <a:defRPr smtClean="0"/>
            </a:lvl1pPr>
          </a:lstStyle>
          <a:p>
            <a:fld id="{C15CB91A-BB53-4048-9096-18A7FFF8E647}" type="datetimeFigureOut">
              <a:rPr lang="en-US" smtClean="0"/>
              <a:pPr/>
              <a:t>6/25/2016</a:t>
            </a:fld>
            <a:endParaRPr lang="en-US" dirty="0"/>
          </a:p>
        </p:txBody>
      </p:sp>
      <p:sp>
        <p:nvSpPr>
          <p:cNvPr id="15" name="Rectangle 15"/>
          <p:cNvSpPr>
            <a:spLocks noGrp="1" noChangeArrowheads="1"/>
          </p:cNvSpPr>
          <p:nvPr>
            <p:ph type="ftr" sz="quarter" idx="11"/>
          </p:nvPr>
        </p:nvSpPr>
        <p:spPr>
          <a:xfrm>
            <a:off x="3581400" y="6248400"/>
            <a:ext cx="2895600" cy="457200"/>
          </a:xfrm>
        </p:spPr>
        <p:txBody>
          <a:bodyPr/>
          <a:lstStyle>
            <a:lvl1pPr>
              <a:defRPr smtClean="0"/>
            </a:lvl1pPr>
          </a:lstStyle>
          <a:p>
            <a:endParaRPr lang="en-US" dirty="0"/>
          </a:p>
        </p:txBody>
      </p:sp>
      <p:sp>
        <p:nvSpPr>
          <p:cNvPr id="16" name="Rectangle 16"/>
          <p:cNvSpPr>
            <a:spLocks noGrp="1" noChangeArrowheads="1"/>
          </p:cNvSpPr>
          <p:nvPr>
            <p:ph type="sldNum" sz="quarter" idx="12"/>
          </p:nvPr>
        </p:nvSpPr>
        <p:spPr>
          <a:xfrm>
            <a:off x="7010400" y="6248400"/>
            <a:ext cx="1905000" cy="457200"/>
          </a:xfrm>
        </p:spPr>
        <p:txBody>
          <a:bodyPr/>
          <a:lstStyle>
            <a:lvl1pPr>
              <a:defRPr smtClean="0"/>
            </a:lvl1pPr>
          </a:lstStyle>
          <a:p>
            <a:fld id="{6835DF09-C60A-4CD9-9948-871DFC6F93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C15CB91A-BB53-4048-9096-18A7FFF8E647}" type="datetimeFigureOut">
              <a:rPr lang="en-US" smtClean="0"/>
              <a:pPr/>
              <a:t>6/25/2016</a:t>
            </a:fld>
            <a:endParaRPr lang="en-US" dirty="0"/>
          </a:p>
        </p:txBody>
      </p:sp>
      <p:sp>
        <p:nvSpPr>
          <p:cNvPr id="5" name="Rectangle 14"/>
          <p:cNvSpPr>
            <a:spLocks noGrp="1" noChangeArrowheads="1"/>
          </p:cNvSpPr>
          <p:nvPr>
            <p:ph type="ftr" sz="quarter" idx="11"/>
          </p:nvPr>
        </p:nvSpPr>
        <p:spPr>
          <a:ln/>
        </p:spPr>
        <p:txBody>
          <a:bodyPr/>
          <a:lstStyle>
            <a:lvl1pPr>
              <a:defRPr/>
            </a:lvl1pPr>
          </a:lstStyle>
          <a:p>
            <a:endParaRPr lang="en-US" dirty="0"/>
          </a:p>
        </p:txBody>
      </p:sp>
      <p:sp>
        <p:nvSpPr>
          <p:cNvPr id="6" name="Rectangle 15"/>
          <p:cNvSpPr>
            <a:spLocks noGrp="1" noChangeArrowheads="1"/>
          </p:cNvSpPr>
          <p:nvPr>
            <p:ph type="sldNum" sz="quarter" idx="12"/>
          </p:nvPr>
        </p:nvSpPr>
        <p:spPr>
          <a:ln/>
        </p:spPr>
        <p:txBody>
          <a:bodyPr/>
          <a:lstStyle>
            <a:lvl1pPr>
              <a:defRPr/>
            </a:lvl1pPr>
          </a:lstStyle>
          <a:p>
            <a:fld id="{6835DF09-C60A-4CD9-9948-871DFC6F93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C15CB91A-BB53-4048-9096-18A7FFF8E647}" type="datetimeFigureOut">
              <a:rPr lang="en-US" smtClean="0"/>
              <a:pPr/>
              <a:t>6/25/2016</a:t>
            </a:fld>
            <a:endParaRPr lang="en-US" dirty="0"/>
          </a:p>
        </p:txBody>
      </p:sp>
      <p:sp>
        <p:nvSpPr>
          <p:cNvPr id="5" name="Rectangle 14"/>
          <p:cNvSpPr>
            <a:spLocks noGrp="1" noChangeArrowheads="1"/>
          </p:cNvSpPr>
          <p:nvPr>
            <p:ph type="ftr" sz="quarter" idx="11"/>
          </p:nvPr>
        </p:nvSpPr>
        <p:spPr>
          <a:ln/>
        </p:spPr>
        <p:txBody>
          <a:bodyPr/>
          <a:lstStyle>
            <a:lvl1pPr>
              <a:defRPr/>
            </a:lvl1pPr>
          </a:lstStyle>
          <a:p>
            <a:endParaRPr lang="en-US" dirty="0"/>
          </a:p>
        </p:txBody>
      </p:sp>
      <p:sp>
        <p:nvSpPr>
          <p:cNvPr id="6" name="Rectangle 15"/>
          <p:cNvSpPr>
            <a:spLocks noGrp="1" noChangeArrowheads="1"/>
          </p:cNvSpPr>
          <p:nvPr>
            <p:ph type="sldNum" sz="quarter" idx="12"/>
          </p:nvPr>
        </p:nvSpPr>
        <p:spPr>
          <a:ln/>
        </p:spPr>
        <p:txBody>
          <a:bodyPr/>
          <a:lstStyle>
            <a:lvl1pPr>
              <a:defRPr/>
            </a:lvl1pPr>
          </a:lstStyle>
          <a:p>
            <a:fld id="{6835DF09-C60A-4CD9-9948-871DFC6F93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C15CB91A-BB53-4048-9096-18A7FFF8E647}" type="datetimeFigureOut">
              <a:rPr lang="en-US" smtClean="0"/>
              <a:pPr/>
              <a:t>6/25/2016</a:t>
            </a:fld>
            <a:endParaRPr lang="en-US" dirty="0"/>
          </a:p>
        </p:txBody>
      </p:sp>
      <p:sp>
        <p:nvSpPr>
          <p:cNvPr id="5" name="Rectangle 14"/>
          <p:cNvSpPr>
            <a:spLocks noGrp="1" noChangeArrowheads="1"/>
          </p:cNvSpPr>
          <p:nvPr>
            <p:ph type="ftr" sz="quarter" idx="11"/>
          </p:nvPr>
        </p:nvSpPr>
        <p:spPr>
          <a:ln/>
        </p:spPr>
        <p:txBody>
          <a:bodyPr/>
          <a:lstStyle>
            <a:lvl1pPr>
              <a:defRPr/>
            </a:lvl1pPr>
          </a:lstStyle>
          <a:p>
            <a:endParaRPr lang="en-US" dirty="0"/>
          </a:p>
        </p:txBody>
      </p:sp>
      <p:sp>
        <p:nvSpPr>
          <p:cNvPr id="6" name="Rectangle 15"/>
          <p:cNvSpPr>
            <a:spLocks noGrp="1" noChangeArrowheads="1"/>
          </p:cNvSpPr>
          <p:nvPr>
            <p:ph type="sldNum" sz="quarter" idx="12"/>
          </p:nvPr>
        </p:nvSpPr>
        <p:spPr>
          <a:ln/>
        </p:spPr>
        <p:txBody>
          <a:bodyPr/>
          <a:lstStyle>
            <a:lvl1pPr>
              <a:defRPr/>
            </a:lvl1pPr>
          </a:lstStyle>
          <a:p>
            <a:fld id="{6835DF09-C60A-4CD9-9948-871DFC6F93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fld id="{C15CB91A-BB53-4048-9096-18A7FFF8E647}" type="datetimeFigureOut">
              <a:rPr lang="en-US" smtClean="0"/>
              <a:pPr/>
              <a:t>6/25/2016</a:t>
            </a:fld>
            <a:endParaRPr lang="en-US" dirty="0"/>
          </a:p>
        </p:txBody>
      </p:sp>
      <p:sp>
        <p:nvSpPr>
          <p:cNvPr id="5" name="Rectangle 14"/>
          <p:cNvSpPr>
            <a:spLocks noGrp="1" noChangeArrowheads="1"/>
          </p:cNvSpPr>
          <p:nvPr>
            <p:ph type="ftr" sz="quarter" idx="11"/>
          </p:nvPr>
        </p:nvSpPr>
        <p:spPr>
          <a:ln/>
        </p:spPr>
        <p:txBody>
          <a:bodyPr/>
          <a:lstStyle>
            <a:lvl1pPr>
              <a:defRPr/>
            </a:lvl1pPr>
          </a:lstStyle>
          <a:p>
            <a:endParaRPr lang="en-US" dirty="0"/>
          </a:p>
        </p:txBody>
      </p:sp>
      <p:sp>
        <p:nvSpPr>
          <p:cNvPr id="6" name="Rectangle 15"/>
          <p:cNvSpPr>
            <a:spLocks noGrp="1" noChangeArrowheads="1"/>
          </p:cNvSpPr>
          <p:nvPr>
            <p:ph type="sldNum" sz="quarter" idx="12"/>
          </p:nvPr>
        </p:nvSpPr>
        <p:spPr>
          <a:ln/>
        </p:spPr>
        <p:txBody>
          <a:bodyPr/>
          <a:lstStyle>
            <a:lvl1pPr>
              <a:defRPr/>
            </a:lvl1pPr>
          </a:lstStyle>
          <a:p>
            <a:fld id="{6835DF09-C60A-4CD9-9948-871DFC6F93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fld id="{C15CB91A-BB53-4048-9096-18A7FFF8E647}" type="datetimeFigureOut">
              <a:rPr lang="en-US" smtClean="0"/>
              <a:pPr/>
              <a:t>6/25/2016</a:t>
            </a:fld>
            <a:endParaRPr lang="en-US" dirty="0"/>
          </a:p>
        </p:txBody>
      </p:sp>
      <p:sp>
        <p:nvSpPr>
          <p:cNvPr id="6" name="Rectangle 14"/>
          <p:cNvSpPr>
            <a:spLocks noGrp="1" noChangeArrowheads="1"/>
          </p:cNvSpPr>
          <p:nvPr>
            <p:ph type="ftr" sz="quarter" idx="11"/>
          </p:nvPr>
        </p:nvSpPr>
        <p:spPr>
          <a:ln/>
        </p:spPr>
        <p:txBody>
          <a:bodyPr/>
          <a:lstStyle>
            <a:lvl1pPr>
              <a:defRPr/>
            </a:lvl1pPr>
          </a:lstStyle>
          <a:p>
            <a:endParaRPr lang="en-US" dirty="0"/>
          </a:p>
        </p:txBody>
      </p:sp>
      <p:sp>
        <p:nvSpPr>
          <p:cNvPr id="7" name="Rectangle 15"/>
          <p:cNvSpPr>
            <a:spLocks noGrp="1" noChangeArrowheads="1"/>
          </p:cNvSpPr>
          <p:nvPr>
            <p:ph type="sldNum" sz="quarter" idx="12"/>
          </p:nvPr>
        </p:nvSpPr>
        <p:spPr>
          <a:ln/>
        </p:spPr>
        <p:txBody>
          <a:bodyPr/>
          <a:lstStyle>
            <a:lvl1pPr>
              <a:defRPr/>
            </a:lvl1pPr>
          </a:lstStyle>
          <a:p>
            <a:fld id="{6835DF09-C60A-4CD9-9948-871DFC6F93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fld id="{C15CB91A-BB53-4048-9096-18A7FFF8E647}" type="datetimeFigureOut">
              <a:rPr lang="en-US" smtClean="0"/>
              <a:pPr/>
              <a:t>6/25/2016</a:t>
            </a:fld>
            <a:endParaRPr lang="en-US" dirty="0"/>
          </a:p>
        </p:txBody>
      </p:sp>
      <p:sp>
        <p:nvSpPr>
          <p:cNvPr id="8" name="Rectangle 14"/>
          <p:cNvSpPr>
            <a:spLocks noGrp="1" noChangeArrowheads="1"/>
          </p:cNvSpPr>
          <p:nvPr>
            <p:ph type="ftr" sz="quarter" idx="11"/>
          </p:nvPr>
        </p:nvSpPr>
        <p:spPr>
          <a:ln/>
        </p:spPr>
        <p:txBody>
          <a:bodyPr/>
          <a:lstStyle>
            <a:lvl1pPr>
              <a:defRPr/>
            </a:lvl1pPr>
          </a:lstStyle>
          <a:p>
            <a:endParaRPr lang="en-US" dirty="0"/>
          </a:p>
        </p:txBody>
      </p:sp>
      <p:sp>
        <p:nvSpPr>
          <p:cNvPr id="9" name="Rectangle 15"/>
          <p:cNvSpPr>
            <a:spLocks noGrp="1" noChangeArrowheads="1"/>
          </p:cNvSpPr>
          <p:nvPr>
            <p:ph type="sldNum" sz="quarter" idx="12"/>
          </p:nvPr>
        </p:nvSpPr>
        <p:spPr>
          <a:ln/>
        </p:spPr>
        <p:txBody>
          <a:bodyPr/>
          <a:lstStyle>
            <a:lvl1pPr>
              <a:defRPr/>
            </a:lvl1pPr>
          </a:lstStyle>
          <a:p>
            <a:fld id="{6835DF09-C60A-4CD9-9948-871DFC6F93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fld id="{C15CB91A-BB53-4048-9096-18A7FFF8E647}" type="datetimeFigureOut">
              <a:rPr lang="en-US" smtClean="0"/>
              <a:pPr/>
              <a:t>6/25/2016</a:t>
            </a:fld>
            <a:endParaRPr lang="en-US" dirty="0"/>
          </a:p>
        </p:txBody>
      </p:sp>
      <p:sp>
        <p:nvSpPr>
          <p:cNvPr id="4" name="Rectangle 14"/>
          <p:cNvSpPr>
            <a:spLocks noGrp="1" noChangeArrowheads="1"/>
          </p:cNvSpPr>
          <p:nvPr>
            <p:ph type="ftr" sz="quarter" idx="11"/>
          </p:nvPr>
        </p:nvSpPr>
        <p:spPr>
          <a:ln/>
        </p:spPr>
        <p:txBody>
          <a:bodyPr/>
          <a:lstStyle>
            <a:lvl1pPr>
              <a:defRPr/>
            </a:lvl1pPr>
          </a:lstStyle>
          <a:p>
            <a:endParaRPr lang="en-US" dirty="0"/>
          </a:p>
        </p:txBody>
      </p:sp>
      <p:sp>
        <p:nvSpPr>
          <p:cNvPr id="5" name="Rectangle 15"/>
          <p:cNvSpPr>
            <a:spLocks noGrp="1" noChangeArrowheads="1"/>
          </p:cNvSpPr>
          <p:nvPr>
            <p:ph type="sldNum" sz="quarter" idx="12"/>
          </p:nvPr>
        </p:nvSpPr>
        <p:spPr>
          <a:ln/>
        </p:spPr>
        <p:txBody>
          <a:bodyPr/>
          <a:lstStyle>
            <a:lvl1pPr>
              <a:defRPr/>
            </a:lvl1pPr>
          </a:lstStyle>
          <a:p>
            <a:fld id="{6835DF09-C60A-4CD9-9948-871DFC6F93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C15CB91A-BB53-4048-9096-18A7FFF8E647}" type="datetimeFigureOut">
              <a:rPr lang="en-US" smtClean="0"/>
              <a:pPr/>
              <a:t>6/25/2016</a:t>
            </a:fld>
            <a:endParaRPr lang="en-US" dirty="0"/>
          </a:p>
        </p:txBody>
      </p:sp>
      <p:sp>
        <p:nvSpPr>
          <p:cNvPr id="3" name="Rectangle 14"/>
          <p:cNvSpPr>
            <a:spLocks noGrp="1" noChangeArrowheads="1"/>
          </p:cNvSpPr>
          <p:nvPr>
            <p:ph type="ftr" sz="quarter" idx="11"/>
          </p:nvPr>
        </p:nvSpPr>
        <p:spPr>
          <a:ln/>
        </p:spPr>
        <p:txBody>
          <a:bodyPr/>
          <a:lstStyle>
            <a:lvl1pPr>
              <a:defRPr/>
            </a:lvl1pPr>
          </a:lstStyle>
          <a:p>
            <a:endParaRPr lang="en-US" dirty="0"/>
          </a:p>
        </p:txBody>
      </p:sp>
      <p:sp>
        <p:nvSpPr>
          <p:cNvPr id="4" name="Rectangle 15"/>
          <p:cNvSpPr>
            <a:spLocks noGrp="1" noChangeArrowheads="1"/>
          </p:cNvSpPr>
          <p:nvPr>
            <p:ph type="sldNum" sz="quarter" idx="12"/>
          </p:nvPr>
        </p:nvSpPr>
        <p:spPr>
          <a:ln/>
        </p:spPr>
        <p:txBody>
          <a:bodyPr/>
          <a:lstStyle>
            <a:lvl1pPr>
              <a:defRPr/>
            </a:lvl1pPr>
          </a:lstStyle>
          <a:p>
            <a:fld id="{6835DF09-C60A-4CD9-9948-871DFC6F93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C15CB91A-BB53-4048-9096-18A7FFF8E647}" type="datetimeFigureOut">
              <a:rPr lang="en-US" smtClean="0"/>
              <a:pPr/>
              <a:t>6/25/2016</a:t>
            </a:fld>
            <a:endParaRPr lang="en-US" dirty="0"/>
          </a:p>
        </p:txBody>
      </p:sp>
      <p:sp>
        <p:nvSpPr>
          <p:cNvPr id="6" name="Rectangle 14"/>
          <p:cNvSpPr>
            <a:spLocks noGrp="1" noChangeArrowheads="1"/>
          </p:cNvSpPr>
          <p:nvPr>
            <p:ph type="ftr" sz="quarter" idx="11"/>
          </p:nvPr>
        </p:nvSpPr>
        <p:spPr>
          <a:ln/>
        </p:spPr>
        <p:txBody>
          <a:bodyPr/>
          <a:lstStyle>
            <a:lvl1pPr>
              <a:defRPr/>
            </a:lvl1pPr>
          </a:lstStyle>
          <a:p>
            <a:endParaRPr lang="en-US" dirty="0"/>
          </a:p>
        </p:txBody>
      </p:sp>
      <p:sp>
        <p:nvSpPr>
          <p:cNvPr id="7" name="Rectangle 15"/>
          <p:cNvSpPr>
            <a:spLocks noGrp="1" noChangeArrowheads="1"/>
          </p:cNvSpPr>
          <p:nvPr>
            <p:ph type="sldNum" sz="quarter" idx="12"/>
          </p:nvPr>
        </p:nvSpPr>
        <p:spPr>
          <a:ln/>
        </p:spPr>
        <p:txBody>
          <a:bodyPr/>
          <a:lstStyle>
            <a:lvl1pPr>
              <a:defRPr/>
            </a:lvl1pPr>
          </a:lstStyle>
          <a:p>
            <a:fld id="{6835DF09-C60A-4CD9-9948-871DFC6F934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C15CB91A-BB53-4048-9096-18A7FFF8E647}" type="datetimeFigureOut">
              <a:rPr lang="en-US" smtClean="0"/>
              <a:pPr/>
              <a:t>6/25/2016</a:t>
            </a:fld>
            <a:endParaRPr lang="en-US" dirty="0"/>
          </a:p>
        </p:txBody>
      </p:sp>
      <p:sp>
        <p:nvSpPr>
          <p:cNvPr id="6" name="Rectangle 14"/>
          <p:cNvSpPr>
            <a:spLocks noGrp="1" noChangeArrowheads="1"/>
          </p:cNvSpPr>
          <p:nvPr>
            <p:ph type="ftr" sz="quarter" idx="11"/>
          </p:nvPr>
        </p:nvSpPr>
        <p:spPr>
          <a:ln/>
        </p:spPr>
        <p:txBody>
          <a:bodyPr/>
          <a:lstStyle>
            <a:lvl1pPr>
              <a:defRPr/>
            </a:lvl1pPr>
          </a:lstStyle>
          <a:p>
            <a:endParaRPr lang="en-US" dirty="0"/>
          </a:p>
        </p:txBody>
      </p:sp>
      <p:sp>
        <p:nvSpPr>
          <p:cNvPr id="7" name="Rectangle 15"/>
          <p:cNvSpPr>
            <a:spLocks noGrp="1" noChangeArrowheads="1"/>
          </p:cNvSpPr>
          <p:nvPr>
            <p:ph type="sldNum" sz="quarter" idx="12"/>
          </p:nvPr>
        </p:nvSpPr>
        <p:spPr>
          <a:ln/>
        </p:spPr>
        <p:txBody>
          <a:bodyPr/>
          <a:lstStyle>
            <a:lvl1pPr>
              <a:defRPr/>
            </a:lvl1pPr>
          </a:lstStyle>
          <a:p>
            <a:fld id="{6835DF09-C60A-4CD9-9948-871DFC6F93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3074"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3075"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pPr>
              <a:defRPr/>
            </a:pPr>
            <a:endParaRPr lang="en-US" dirty="0"/>
          </a:p>
        </p:txBody>
      </p:sp>
      <p:sp>
        <p:nvSpPr>
          <p:cNvPr id="3076"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pPr>
              <a:defRPr/>
            </a:pPr>
            <a:endParaRPr lang="en-US" dirty="0"/>
          </a:p>
        </p:txBody>
      </p:sp>
      <p:sp>
        <p:nvSpPr>
          <p:cNvPr id="3077"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dirty="0"/>
          </a:p>
        </p:txBody>
      </p:sp>
      <p:sp>
        <p:nvSpPr>
          <p:cNvPr id="3078"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pPr>
              <a:defRPr/>
            </a:pPr>
            <a:endParaRPr lang="en-US" dirty="0"/>
          </a:p>
        </p:txBody>
      </p:sp>
      <p:sp>
        <p:nvSpPr>
          <p:cNvPr id="3079"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pPr>
              <a:defRPr/>
            </a:pPr>
            <a:endParaRPr lang="en-US" dirty="0"/>
          </a:p>
        </p:txBody>
      </p:sp>
      <p:sp>
        <p:nvSpPr>
          <p:cNvPr id="3080"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dirty="0"/>
          </a:p>
        </p:txBody>
      </p:sp>
      <p:sp>
        <p:nvSpPr>
          <p:cNvPr id="3081"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dirty="0"/>
          </a:p>
        </p:txBody>
      </p:sp>
      <p:pic>
        <p:nvPicPr>
          <p:cNvPr id="1034" name="Picture 10" descr="Facbanna"/>
          <p:cNvPicPr>
            <a:picLocks noChangeAspect="1" noChangeArrowheads="1"/>
          </p:cNvPicPr>
          <p:nvPr/>
        </p:nvPicPr>
        <p:blipFill>
          <a:blip r:embed="rId13"/>
          <a:srcRect/>
          <a:stretch>
            <a:fillRect/>
          </a:stretch>
        </p:blipFill>
        <p:spPr bwMode="invGray">
          <a:xfrm>
            <a:off x="3175" y="-3175"/>
            <a:ext cx="803275" cy="6858000"/>
          </a:xfrm>
          <a:prstGeom prst="rect">
            <a:avLst/>
          </a:prstGeom>
          <a:noFill/>
          <a:ln w="9525">
            <a:noFill/>
            <a:miter lim="800000"/>
            <a:headEnd/>
            <a:tailEnd/>
          </a:ln>
        </p:spPr>
      </p:pic>
      <p:sp>
        <p:nvSpPr>
          <p:cNvPr id="1035" name="Rectangle 11"/>
          <p:cNvSpPr>
            <a:spLocks noGrp="1" noChangeArrowheads="1"/>
          </p:cNvSpPr>
          <p:nvPr>
            <p:ph type="title"/>
          </p:nvPr>
        </p:nvSpPr>
        <p:spPr bwMode="auto">
          <a:xfrm>
            <a:off x="10668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6" name="Rectangle 12"/>
          <p:cNvSpPr>
            <a:spLocks noGrp="1" noChangeArrowheads="1"/>
          </p:cNvSpPr>
          <p:nvPr>
            <p:ph type="body" idx="1"/>
          </p:nvPr>
        </p:nvSpPr>
        <p:spPr bwMode="auto">
          <a:xfrm>
            <a:off x="1066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5" name="Rectangle 13"/>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solidFill>
                  <a:schemeClr val="tx2"/>
                </a:solidFill>
                <a:latin typeface="+mn-lt"/>
              </a:defRPr>
            </a:lvl1pPr>
          </a:lstStyle>
          <a:p>
            <a:fld id="{C15CB91A-BB53-4048-9096-18A7FFF8E647}" type="datetimeFigureOut">
              <a:rPr lang="en-US" smtClean="0"/>
              <a:pPr/>
              <a:t>6/25/2016</a:t>
            </a:fld>
            <a:endParaRPr lang="en-US" dirty="0"/>
          </a:p>
        </p:txBody>
      </p:sp>
      <p:sp>
        <p:nvSpPr>
          <p:cNvPr id="3086" name="Rectangle 14"/>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solidFill>
                  <a:schemeClr val="tx2"/>
                </a:solidFill>
                <a:latin typeface="+mn-lt"/>
              </a:defRPr>
            </a:lvl1pPr>
          </a:lstStyle>
          <a:p>
            <a:endParaRPr lang="en-US" dirty="0"/>
          </a:p>
        </p:txBody>
      </p:sp>
      <p:sp>
        <p:nvSpPr>
          <p:cNvPr id="3087" name="Rectangle 15"/>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chemeClr val="tx2"/>
                </a:solidFill>
                <a:latin typeface="+mn-lt"/>
              </a:defRPr>
            </a:lvl1pPr>
          </a:lstStyle>
          <a:p>
            <a:fld id="{6835DF09-C60A-4CD9-9948-871DFC6F9343}"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pitchFamily="34" charset="0"/>
        </a:defRPr>
      </a:lvl2pPr>
      <a:lvl3pPr algn="l" rtl="0" eaLnBrk="1" fontAlgn="base" hangingPunct="1">
        <a:spcBef>
          <a:spcPct val="0"/>
        </a:spcBef>
        <a:spcAft>
          <a:spcPct val="0"/>
        </a:spcAft>
        <a:defRPr sz="4400">
          <a:solidFill>
            <a:schemeClr val="tx2"/>
          </a:solidFill>
          <a:latin typeface="Arial" pitchFamily="34" charset="0"/>
        </a:defRPr>
      </a:lvl3pPr>
      <a:lvl4pPr algn="l" rtl="0" eaLnBrk="1" fontAlgn="base" hangingPunct="1">
        <a:spcBef>
          <a:spcPct val="0"/>
        </a:spcBef>
        <a:spcAft>
          <a:spcPct val="0"/>
        </a:spcAft>
        <a:defRPr sz="4400">
          <a:solidFill>
            <a:schemeClr val="tx2"/>
          </a:solidFill>
          <a:latin typeface="Arial" pitchFamily="34" charset="0"/>
        </a:defRPr>
      </a:lvl4pPr>
      <a:lvl5pPr algn="l" rtl="0" eaLnBrk="1" fontAlgn="base" hangingPunct="1">
        <a:spcBef>
          <a:spcPct val="0"/>
        </a:spcBef>
        <a:spcAft>
          <a:spcPct val="0"/>
        </a:spcAft>
        <a:defRPr sz="4400">
          <a:solidFill>
            <a:schemeClr val="tx2"/>
          </a:solidFill>
          <a:latin typeface="Arial" pitchFamily="34" charset="0"/>
        </a:defRPr>
      </a:lvl5pPr>
      <a:lvl6pPr marL="457200" algn="l" rtl="0" eaLnBrk="1" fontAlgn="base" hangingPunct="1">
        <a:spcBef>
          <a:spcPct val="0"/>
        </a:spcBef>
        <a:spcAft>
          <a:spcPct val="0"/>
        </a:spcAft>
        <a:defRPr sz="4400">
          <a:solidFill>
            <a:schemeClr val="tx2"/>
          </a:solidFill>
          <a:latin typeface="Arial" pitchFamily="34" charset="0"/>
        </a:defRPr>
      </a:lvl6pPr>
      <a:lvl7pPr marL="914400" algn="l" rtl="0" eaLnBrk="1" fontAlgn="base" hangingPunct="1">
        <a:spcBef>
          <a:spcPct val="0"/>
        </a:spcBef>
        <a:spcAft>
          <a:spcPct val="0"/>
        </a:spcAft>
        <a:defRPr sz="4400">
          <a:solidFill>
            <a:schemeClr val="tx2"/>
          </a:solidFill>
          <a:latin typeface="Arial" pitchFamily="34" charset="0"/>
        </a:defRPr>
      </a:lvl7pPr>
      <a:lvl8pPr marL="1371600" algn="l" rtl="0" eaLnBrk="1" fontAlgn="base" hangingPunct="1">
        <a:spcBef>
          <a:spcPct val="0"/>
        </a:spcBef>
        <a:spcAft>
          <a:spcPct val="0"/>
        </a:spcAft>
        <a:defRPr sz="4400">
          <a:solidFill>
            <a:schemeClr val="tx2"/>
          </a:solidFill>
          <a:latin typeface="Arial" pitchFamily="34" charset="0"/>
        </a:defRPr>
      </a:lvl8pPr>
      <a:lvl9pPr marL="1828800" algn="l"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C0000"/>
        </a:buClr>
        <a:buSzPct val="7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archnet.org/library/images/one-image.tcl?image_id=5646&amp;collection_id=" TargetMode="External"/><Relationship Id="rId5" Type="http://schemas.openxmlformats.org/officeDocument/2006/relationships/image" Target="../media/image10.jpeg"/><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hyperlink" Target="http://www.stubrit.com/nstub/home/stuphoto1.asp?title=Arabic%20calligraphy%20on%20ruins%20dating%20to%20the%20Khalji%20dynasty,%20New%20Delhi.%20Courtesy%20Yousuf%20Saeed.%20&amp;path=/Images/Art-Images/thumb_Khalji63.jpg"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stubrit.com/nstub/home/stuphoto1.asp?title=Alai%20Darwaza,%20a%20monument%20at%20Mehrauli,%20New%20Delhi,%20representing%20Ala-ud-Din%20Khalji&#8217;s%20rule.%20Courtesy%20Yousuf%20Saeed.%20&amp;path=/Images/Art-Images/thumb_Khalji62.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Muhammad_bin_Tughlaq" TargetMode="External"/><Relationship Id="rId7" Type="http://schemas.openxmlformats.org/officeDocument/2006/relationships/hyperlink" Target="https://en.wikipedia.org/wiki/Siri_Fort" TargetMode="External"/><Relationship Id="rId2" Type="http://schemas.openxmlformats.org/officeDocument/2006/relationships/hyperlink" Target="https://en.wikipedia.org/wiki/Delhi" TargetMode="External"/><Relationship Id="rId1" Type="http://schemas.openxmlformats.org/officeDocument/2006/relationships/slideLayout" Target="../slideLayouts/slideLayout2.xml"/><Relationship Id="rId6" Type="http://schemas.openxmlformats.org/officeDocument/2006/relationships/hyperlink" Target="https://en.wikipedia.org/wiki/Qila_Rai_Pithora" TargetMode="External"/><Relationship Id="rId5" Type="http://schemas.openxmlformats.org/officeDocument/2006/relationships/hyperlink" Target="https://en.wikipedia.org/wiki/Mongols" TargetMode="External"/><Relationship Id="rId4" Type="http://schemas.openxmlformats.org/officeDocument/2006/relationships/hyperlink" Target="https://en.wikipedia.org/wiki/Delhi_Sultanat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DELHI SULTANATE</a:t>
            </a:r>
            <a:endParaRPr lang="en-US" dirty="0"/>
          </a:p>
        </p:txBody>
      </p:sp>
      <p:sp>
        <p:nvSpPr>
          <p:cNvPr id="3" name="Subtitle 2"/>
          <p:cNvSpPr>
            <a:spLocks noGrp="1"/>
          </p:cNvSpPr>
          <p:nvPr>
            <p:ph type="subTitle" idx="1"/>
          </p:nvPr>
        </p:nvSpPr>
        <p:spPr/>
        <p:txBody>
          <a:bodyPr/>
          <a:lstStyle/>
          <a:p>
            <a:r>
              <a:rPr lang="en-US" dirty="0" smtClean="0"/>
              <a:t>Sanjay Kumar </a:t>
            </a:r>
            <a:r>
              <a:rPr lang="en-US" dirty="0" err="1" smtClean="0"/>
              <a:t>Shandilya</a:t>
            </a:r>
            <a:endParaRPr lang="en-US" dirty="0" smtClean="0"/>
          </a:p>
          <a:p>
            <a:r>
              <a:rPr lang="en-US" dirty="0" err="1" smtClean="0"/>
              <a:t>Asst.Master</a:t>
            </a:r>
            <a:endParaRPr lang="en-US" dirty="0" smtClean="0"/>
          </a:p>
          <a:p>
            <a:r>
              <a:rPr lang="en-US" dirty="0" err="1" smtClean="0"/>
              <a:t>Sainik</a:t>
            </a:r>
            <a:r>
              <a:rPr lang="en-US" dirty="0" smtClean="0"/>
              <a:t> School </a:t>
            </a:r>
            <a:r>
              <a:rPr lang="en-US" dirty="0" err="1" smtClean="0"/>
              <a:t>Gopalganj</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beyondbooks.com/wcu91/images/00036268.jpg"/>
          <p:cNvPicPr>
            <a:picLocks noGrp="1" noChangeAspect="1" noChangeArrowheads="1"/>
          </p:cNvPicPr>
          <p:nvPr>
            <p:ph idx="1"/>
          </p:nvPr>
        </p:nvPicPr>
        <p:blipFill>
          <a:blip r:embed="rId2"/>
          <a:srcRect/>
          <a:stretch>
            <a:fillRect/>
          </a:stretch>
        </p:blipFill>
        <p:spPr bwMode="auto">
          <a:xfrm>
            <a:off x="1143000" y="685800"/>
            <a:ext cx="7391400"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6800" y="685800"/>
            <a:ext cx="7772400" cy="5105400"/>
          </a:xfrm>
        </p:spPr>
        <p:txBody>
          <a:bodyPr/>
          <a:lstStyle/>
          <a:p>
            <a:r>
              <a:rPr lang="en-US" sz="2000" b="1" dirty="0" smtClean="0">
                <a:latin typeface="Verdana" pitchFamily="34" charset="0"/>
              </a:rPr>
              <a:t>The period between 1206 AD and 1526 AD in Indian History is known as the Delhi Sultanate. </a:t>
            </a:r>
          </a:p>
          <a:p>
            <a:r>
              <a:rPr lang="en-US" sz="2000" b="1" dirty="0" smtClean="0">
                <a:latin typeface="Verdana" pitchFamily="34" charset="0"/>
              </a:rPr>
              <a:t>During this period of over three hundred years five dynasties, (32 kings) ruled in Delhi. </a:t>
            </a:r>
          </a:p>
          <a:p>
            <a:pPr>
              <a:buNone/>
            </a:pPr>
            <a:r>
              <a:rPr lang="en-US" sz="2000" b="1" dirty="0" smtClean="0">
                <a:latin typeface="Verdana" pitchFamily="34" charset="0"/>
              </a:rPr>
              <a:t>These were : </a:t>
            </a:r>
          </a:p>
          <a:p>
            <a:r>
              <a:rPr lang="en-US" sz="2000" b="1" dirty="0" smtClean="0">
                <a:latin typeface="Verdana" pitchFamily="34" charset="0"/>
              </a:rPr>
              <a:t>The Slave Dynasty(1206 - 1290) </a:t>
            </a:r>
          </a:p>
          <a:p>
            <a:pPr>
              <a:buNone/>
            </a:pPr>
            <a:endParaRPr lang="en-US" sz="2000" b="1" dirty="0" smtClean="0">
              <a:latin typeface="Verdana" pitchFamily="34" charset="0"/>
            </a:endParaRPr>
          </a:p>
          <a:p>
            <a:r>
              <a:rPr lang="en-US" sz="2000" b="1" dirty="0" smtClean="0">
                <a:latin typeface="Verdana" pitchFamily="34" charset="0"/>
              </a:rPr>
              <a:t>The </a:t>
            </a:r>
            <a:r>
              <a:rPr lang="en-US" sz="2000" b="1" dirty="0" err="1" smtClean="0">
                <a:latin typeface="Verdana" pitchFamily="34" charset="0"/>
              </a:rPr>
              <a:t>Khilji</a:t>
            </a:r>
            <a:r>
              <a:rPr lang="en-US" sz="2000" b="1" dirty="0" smtClean="0">
                <a:latin typeface="Verdana" pitchFamily="34" charset="0"/>
              </a:rPr>
              <a:t> Dynasty (1290 - 1320) </a:t>
            </a:r>
          </a:p>
          <a:p>
            <a:pPr>
              <a:buNone/>
            </a:pPr>
            <a:endParaRPr lang="en-US" sz="2000" b="1" dirty="0" smtClean="0">
              <a:latin typeface="Verdana" pitchFamily="34" charset="0"/>
            </a:endParaRPr>
          </a:p>
          <a:p>
            <a:r>
              <a:rPr lang="en-US" sz="2000" b="1" dirty="0" smtClean="0">
                <a:latin typeface="Verdana" pitchFamily="34" charset="0"/>
              </a:rPr>
              <a:t>The </a:t>
            </a:r>
            <a:r>
              <a:rPr lang="en-US" sz="2000" b="1" dirty="0" err="1" smtClean="0">
                <a:latin typeface="Verdana" pitchFamily="34" charset="0"/>
              </a:rPr>
              <a:t>Tughlak</a:t>
            </a:r>
            <a:r>
              <a:rPr lang="en-US" sz="2000" b="1" dirty="0" smtClean="0">
                <a:latin typeface="Verdana" pitchFamily="34" charset="0"/>
              </a:rPr>
              <a:t> Dynasty (1320 - 1414) </a:t>
            </a:r>
          </a:p>
          <a:p>
            <a:pPr>
              <a:buNone/>
            </a:pPr>
            <a:endParaRPr lang="en-US" sz="2000" b="1" dirty="0" smtClean="0">
              <a:latin typeface="Verdana" pitchFamily="34" charset="0"/>
            </a:endParaRPr>
          </a:p>
          <a:p>
            <a:r>
              <a:rPr lang="en-US" sz="2000" b="1" dirty="0" smtClean="0">
                <a:latin typeface="Verdana" pitchFamily="34" charset="0"/>
              </a:rPr>
              <a:t>The </a:t>
            </a:r>
            <a:r>
              <a:rPr lang="en-US" sz="2000" b="1" dirty="0" err="1" smtClean="0">
                <a:latin typeface="Verdana" pitchFamily="34" charset="0"/>
              </a:rPr>
              <a:t>Sayyad</a:t>
            </a:r>
            <a:r>
              <a:rPr lang="en-US" sz="2000" b="1" dirty="0" smtClean="0">
                <a:latin typeface="Verdana" pitchFamily="34" charset="0"/>
              </a:rPr>
              <a:t> Dynasty (1414 - 1450) </a:t>
            </a:r>
          </a:p>
          <a:p>
            <a:pPr>
              <a:buNone/>
            </a:pPr>
            <a:endParaRPr lang="en-US" sz="2000" b="1" dirty="0" smtClean="0">
              <a:latin typeface="Verdana" pitchFamily="34" charset="0"/>
            </a:endParaRPr>
          </a:p>
          <a:p>
            <a:r>
              <a:rPr lang="en-US" sz="2000" b="1" dirty="0" smtClean="0">
                <a:latin typeface="Verdana" pitchFamily="34" charset="0"/>
              </a:rPr>
              <a:t>The </a:t>
            </a:r>
            <a:r>
              <a:rPr lang="en-US" sz="2000" b="1" dirty="0" err="1" smtClean="0">
                <a:latin typeface="Verdana" pitchFamily="34" charset="0"/>
              </a:rPr>
              <a:t>Lodhi</a:t>
            </a:r>
            <a:r>
              <a:rPr lang="en-US" sz="2000" b="1" dirty="0" smtClean="0">
                <a:latin typeface="Verdana" pitchFamily="34" charset="0"/>
              </a:rPr>
              <a:t> Dynasty (1451 - 1526) </a:t>
            </a:r>
            <a:endParaRPr lang="en-US" sz="2000" b="1" dirty="0" smtClean="0"/>
          </a:p>
          <a:p>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Verdana" pitchFamily="34" charset="0"/>
              </a:rPr>
              <a:t>THE SLAVE DYNASTY : 1206 AD</a:t>
            </a:r>
            <a:br>
              <a:rPr lang="en-US" sz="3600" dirty="0" smtClean="0">
                <a:latin typeface="Verdana" pitchFamily="34" charset="0"/>
              </a:rPr>
            </a:br>
            <a:endParaRPr lang="en-US" sz="3600" dirty="0"/>
          </a:p>
        </p:txBody>
      </p:sp>
      <p:sp>
        <p:nvSpPr>
          <p:cNvPr id="3" name="Content Placeholder 2"/>
          <p:cNvSpPr>
            <a:spLocks noGrp="1"/>
          </p:cNvSpPr>
          <p:nvPr>
            <p:ph idx="1"/>
          </p:nvPr>
        </p:nvSpPr>
        <p:spPr>
          <a:xfrm>
            <a:off x="1066800" y="1219200"/>
            <a:ext cx="7772400" cy="4572000"/>
          </a:xfrm>
        </p:spPr>
        <p:txBody>
          <a:bodyPr/>
          <a:lstStyle/>
          <a:p>
            <a:pPr>
              <a:buFont typeface="Courier New" pitchFamily="49" charset="0"/>
              <a:buChar char="o"/>
            </a:pPr>
            <a:r>
              <a:rPr lang="en-US" sz="1800" b="1" dirty="0" err="1" smtClean="0">
                <a:latin typeface="Verdana" pitchFamily="34" charset="0"/>
              </a:rPr>
              <a:t>Qutbuddin</a:t>
            </a:r>
            <a:r>
              <a:rPr lang="en-US" sz="1800" b="1" dirty="0" smtClean="0">
                <a:latin typeface="Verdana" pitchFamily="34" charset="0"/>
              </a:rPr>
              <a:t> </a:t>
            </a:r>
            <a:r>
              <a:rPr lang="en-US" sz="1800" b="1" dirty="0" err="1" smtClean="0">
                <a:latin typeface="Verdana" pitchFamily="34" charset="0"/>
              </a:rPr>
              <a:t>Aibak</a:t>
            </a:r>
            <a:r>
              <a:rPr lang="en-US" sz="1800" b="1" dirty="0" smtClean="0">
                <a:latin typeface="Verdana" pitchFamily="34" charset="0"/>
              </a:rPr>
              <a:t> (1206-10 AD)</a:t>
            </a:r>
          </a:p>
          <a:p>
            <a:pPr>
              <a:buFont typeface="Courier New" pitchFamily="49" charset="0"/>
              <a:buChar char="o"/>
            </a:pPr>
            <a:endParaRPr lang="en-US" sz="1800" b="1" dirty="0" smtClean="0">
              <a:latin typeface="Verdana" pitchFamily="34" charset="0"/>
            </a:endParaRPr>
          </a:p>
          <a:p>
            <a:pPr>
              <a:buFont typeface="Courier New" pitchFamily="49" charset="0"/>
              <a:buChar char="o"/>
            </a:pPr>
            <a:r>
              <a:rPr lang="en-US" sz="1800" b="1" dirty="0" smtClean="0">
                <a:latin typeface="Verdana" pitchFamily="34" charset="0"/>
              </a:rPr>
              <a:t>Aram Shah </a:t>
            </a:r>
            <a:r>
              <a:rPr lang="en-US" sz="1800" b="1" dirty="0" err="1" smtClean="0">
                <a:latin typeface="Verdana" pitchFamily="34" charset="0"/>
              </a:rPr>
              <a:t>Qutbuddin</a:t>
            </a:r>
            <a:r>
              <a:rPr lang="en-US" sz="1800" b="1" dirty="0" smtClean="0">
                <a:latin typeface="Verdana" pitchFamily="34" charset="0"/>
              </a:rPr>
              <a:t>(1210-1211 AD) </a:t>
            </a:r>
          </a:p>
          <a:p>
            <a:pPr>
              <a:buFont typeface="Courier New" pitchFamily="49" charset="0"/>
              <a:buChar char="o"/>
            </a:pPr>
            <a:endParaRPr lang="en-US" sz="1800" b="1" dirty="0" smtClean="0">
              <a:latin typeface="Verdana" pitchFamily="34" charset="0"/>
            </a:endParaRPr>
          </a:p>
          <a:p>
            <a:pPr>
              <a:buFont typeface="Courier New" pitchFamily="49" charset="0"/>
              <a:buChar char="o"/>
            </a:pPr>
            <a:r>
              <a:rPr lang="en-US" sz="1800" b="1" dirty="0" err="1" smtClean="0">
                <a:latin typeface="Verdana" pitchFamily="34" charset="0"/>
              </a:rPr>
              <a:t>Iltutmish</a:t>
            </a:r>
            <a:r>
              <a:rPr lang="en-US" sz="1800" b="1" dirty="0" smtClean="0">
                <a:latin typeface="Verdana" pitchFamily="34" charset="0"/>
              </a:rPr>
              <a:t> (1211-1236 AD).</a:t>
            </a:r>
          </a:p>
          <a:p>
            <a:pPr>
              <a:buFont typeface="Courier New" pitchFamily="49" charset="0"/>
              <a:buChar char="o"/>
            </a:pPr>
            <a:endParaRPr lang="en-US" sz="1800" b="1" dirty="0" smtClean="0">
              <a:latin typeface="Verdana" pitchFamily="34" charset="0"/>
            </a:endParaRPr>
          </a:p>
          <a:p>
            <a:pPr>
              <a:buFont typeface="Courier New" pitchFamily="49" charset="0"/>
              <a:buChar char="o"/>
            </a:pPr>
            <a:r>
              <a:rPr lang="en-US" sz="1800" b="1" dirty="0" smtClean="0">
                <a:latin typeface="Verdana" pitchFamily="34" charset="0"/>
              </a:rPr>
              <a:t> </a:t>
            </a:r>
            <a:r>
              <a:rPr lang="en-US" sz="1800" b="1" dirty="0" err="1" smtClean="0">
                <a:latin typeface="Verdana" pitchFamily="34" charset="0"/>
              </a:rPr>
              <a:t>Rukhuddin</a:t>
            </a:r>
            <a:r>
              <a:rPr lang="en-US" sz="1800" b="1" dirty="0" smtClean="0">
                <a:latin typeface="Verdana" pitchFamily="34" charset="0"/>
              </a:rPr>
              <a:t> </a:t>
            </a:r>
            <a:r>
              <a:rPr lang="en-US" sz="1800" b="1" dirty="0" err="1" smtClean="0">
                <a:latin typeface="Verdana" pitchFamily="34" charset="0"/>
              </a:rPr>
              <a:t>Firoz</a:t>
            </a:r>
            <a:r>
              <a:rPr lang="en-US" sz="1800" b="1" dirty="0" smtClean="0">
                <a:latin typeface="Verdana" pitchFamily="34" charset="0"/>
              </a:rPr>
              <a:t> Shah (1236 AD). </a:t>
            </a:r>
          </a:p>
          <a:p>
            <a:pPr>
              <a:buFont typeface="Courier New" pitchFamily="49" charset="0"/>
              <a:buChar char="o"/>
            </a:pPr>
            <a:endParaRPr lang="en-US" sz="1800" b="1" dirty="0" smtClean="0">
              <a:latin typeface="Verdana" pitchFamily="34" charset="0"/>
            </a:endParaRPr>
          </a:p>
          <a:p>
            <a:pPr>
              <a:buFont typeface="Courier New" pitchFamily="49" charset="0"/>
              <a:buChar char="o"/>
            </a:pPr>
            <a:r>
              <a:rPr lang="en-US" sz="1800" b="1" dirty="0" err="1" smtClean="0">
                <a:latin typeface="Verdana" pitchFamily="34" charset="0"/>
              </a:rPr>
              <a:t>Razziya</a:t>
            </a:r>
            <a:r>
              <a:rPr lang="en-US" sz="1800" b="1" dirty="0" smtClean="0">
                <a:latin typeface="Verdana" pitchFamily="34" charset="0"/>
              </a:rPr>
              <a:t> Sultan (1236-1240 AD) </a:t>
            </a:r>
          </a:p>
          <a:p>
            <a:pPr>
              <a:buFont typeface="Courier New" pitchFamily="49" charset="0"/>
              <a:buChar char="o"/>
            </a:pPr>
            <a:endParaRPr lang="en-US" sz="1800" b="1" dirty="0" smtClean="0">
              <a:latin typeface="Verdana" pitchFamily="34" charset="0"/>
            </a:endParaRPr>
          </a:p>
          <a:p>
            <a:pPr>
              <a:buFont typeface="Courier New" pitchFamily="49" charset="0"/>
              <a:buChar char="o"/>
            </a:pPr>
            <a:r>
              <a:rPr lang="en-US" sz="1800" b="1" dirty="0" err="1" smtClean="0">
                <a:latin typeface="Verdana" pitchFamily="34" charset="0"/>
              </a:rPr>
              <a:t>Muizuddin</a:t>
            </a:r>
            <a:r>
              <a:rPr lang="en-US" sz="1800" b="1" dirty="0" smtClean="0">
                <a:latin typeface="Verdana" pitchFamily="34" charset="0"/>
              </a:rPr>
              <a:t> </a:t>
            </a:r>
            <a:r>
              <a:rPr lang="en-US" sz="1800" b="1" dirty="0" err="1" smtClean="0">
                <a:latin typeface="Verdana" pitchFamily="34" charset="0"/>
              </a:rPr>
              <a:t>Bahram</a:t>
            </a:r>
            <a:r>
              <a:rPr lang="en-US" sz="1800" b="1" dirty="0" smtClean="0">
                <a:latin typeface="Verdana" pitchFamily="34" charset="0"/>
              </a:rPr>
              <a:t> </a:t>
            </a:r>
            <a:r>
              <a:rPr lang="en-US" sz="1800" b="1" dirty="0" smtClean="0">
                <a:solidFill>
                  <a:srgbClr val="FFFFFF"/>
                </a:solidFill>
                <a:latin typeface="Verdana" pitchFamily="34" charset="0"/>
              </a:rPr>
              <a:t>((</a:t>
            </a:r>
            <a:r>
              <a:rPr lang="en-US" sz="1800" b="1" dirty="0" smtClean="0">
                <a:latin typeface="Verdana" pitchFamily="34" charset="0"/>
              </a:rPr>
              <a:t>1240-1242 AD</a:t>
            </a:r>
            <a:r>
              <a:rPr lang="en-US" sz="1800" b="1" dirty="0" smtClean="0">
                <a:solidFill>
                  <a:srgbClr val="FFFFFF"/>
                </a:solidFill>
                <a:latin typeface="Verdana" pitchFamily="34" charset="0"/>
              </a:rPr>
              <a:t>) </a:t>
            </a:r>
            <a:endParaRPr lang="en-US" sz="1800" b="1" dirty="0" smtClean="0">
              <a:latin typeface="Verdana" pitchFamily="34" charset="0"/>
            </a:endParaRPr>
          </a:p>
          <a:p>
            <a:pPr>
              <a:buFont typeface="Courier New" pitchFamily="49" charset="0"/>
              <a:buChar char="o"/>
            </a:pPr>
            <a:endParaRPr lang="en-US" sz="1800" b="1" dirty="0" smtClean="0">
              <a:latin typeface="Verdana" pitchFamily="34" charset="0"/>
            </a:endParaRPr>
          </a:p>
          <a:p>
            <a:pPr>
              <a:buFont typeface="Courier New" pitchFamily="49" charset="0"/>
              <a:buChar char="o"/>
            </a:pPr>
            <a:r>
              <a:rPr lang="en-US" sz="1800" b="1" dirty="0" smtClean="0">
                <a:latin typeface="Verdana" pitchFamily="34" charset="0"/>
              </a:rPr>
              <a:t>(</a:t>
            </a:r>
            <a:r>
              <a:rPr lang="en-US" sz="1800" b="1" dirty="0" err="1" smtClean="0">
                <a:latin typeface="Verdana" pitchFamily="34" charset="0"/>
              </a:rPr>
              <a:t>Ghiyasuddin</a:t>
            </a:r>
            <a:r>
              <a:rPr lang="en-US" sz="1800" b="1" dirty="0" smtClean="0">
                <a:latin typeface="Verdana" pitchFamily="34" charset="0"/>
              </a:rPr>
              <a:t> </a:t>
            </a:r>
            <a:r>
              <a:rPr lang="en-US" sz="1800" b="1" dirty="0" err="1" smtClean="0">
                <a:latin typeface="Verdana" pitchFamily="34" charset="0"/>
              </a:rPr>
              <a:t>Balban</a:t>
            </a:r>
            <a:r>
              <a:rPr lang="en-US" sz="1800" b="1" dirty="0" smtClean="0">
                <a:latin typeface="Verdana" pitchFamily="34" charset="0"/>
              </a:rPr>
              <a:t>. </a:t>
            </a:r>
            <a:r>
              <a:rPr lang="en-US" sz="1800" b="1" dirty="0" smtClean="0">
                <a:solidFill>
                  <a:srgbClr val="FFFFFF"/>
                </a:solidFill>
                <a:latin typeface="Verdana" pitchFamily="34" charset="0"/>
              </a:rPr>
              <a:t>(</a:t>
            </a:r>
            <a:r>
              <a:rPr lang="en-US" sz="1800" b="1" dirty="0" smtClean="0">
                <a:latin typeface="Verdana" pitchFamily="34" charset="0"/>
              </a:rPr>
              <a:t>1266-1286 AD</a:t>
            </a:r>
            <a:r>
              <a:rPr lang="en-US" sz="1800" b="1" dirty="0" smtClean="0">
                <a:solidFill>
                  <a:srgbClr val="FFFFFF"/>
                </a:solidFill>
                <a:latin typeface="Verdana" pitchFamily="34" charset="0"/>
              </a:rPr>
              <a:t>) </a:t>
            </a:r>
            <a:endParaRPr lang="en-US" sz="1800" b="1" dirty="0" smtClean="0">
              <a:latin typeface="Verdana" pitchFamily="34" charset="0"/>
            </a:endParaRPr>
          </a:p>
          <a:p>
            <a:pPr>
              <a:buFont typeface="Courier New" pitchFamily="49" charset="0"/>
              <a:buChar char="o"/>
            </a:pPr>
            <a:endParaRPr lang="en-US" sz="1800" b="1" dirty="0" smtClean="0">
              <a:latin typeface="Verdana" pitchFamily="34" charset="0"/>
            </a:endParaRPr>
          </a:p>
          <a:p>
            <a:pPr>
              <a:buFont typeface="Courier New" pitchFamily="49" charset="0"/>
              <a:buChar char="o"/>
            </a:pPr>
            <a:r>
              <a:rPr lang="en-US" sz="1800" b="1" dirty="0" err="1" smtClean="0">
                <a:latin typeface="Verdana" pitchFamily="34" charset="0"/>
              </a:rPr>
              <a:t>Muizuddin</a:t>
            </a:r>
            <a:r>
              <a:rPr lang="en-US" sz="1800" b="1" dirty="0" smtClean="0">
                <a:latin typeface="Verdana" pitchFamily="34" charset="0"/>
              </a:rPr>
              <a:t> </a:t>
            </a:r>
            <a:r>
              <a:rPr lang="en-US" sz="1800" b="1" dirty="0" err="1" smtClean="0">
                <a:latin typeface="Verdana" pitchFamily="34" charset="0"/>
              </a:rPr>
              <a:t>Kaiquabad</a:t>
            </a:r>
            <a:r>
              <a:rPr lang="en-US" sz="1800" b="1" dirty="0" smtClean="0">
                <a:solidFill>
                  <a:srgbClr val="FFFFFF"/>
                </a:solidFill>
                <a:latin typeface="Verdana" pitchFamily="34" charset="0"/>
              </a:rPr>
              <a:t>(</a:t>
            </a:r>
            <a:r>
              <a:rPr lang="en-US" sz="1800" b="1" dirty="0" smtClean="0">
                <a:latin typeface="Verdana" pitchFamily="34" charset="0"/>
              </a:rPr>
              <a:t>1287-1290 AD)</a:t>
            </a:r>
            <a:r>
              <a:rPr lang="en-US" sz="1800" b="1" dirty="0" smtClean="0">
                <a:solidFill>
                  <a:srgbClr val="FFFFFF"/>
                </a:solidFill>
                <a:latin typeface="Verdana" pitchFamily="34" charset="0"/>
              </a:rPr>
              <a:t> </a:t>
            </a:r>
          </a:p>
          <a:p>
            <a:pPr>
              <a:buFont typeface="Courier New" pitchFamily="49" charset="0"/>
              <a:buChar char="o"/>
            </a:pP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7" descr="http://www.geocities.com/jmd_brussels/NMawdudB.jpg"/>
          <p:cNvPicPr>
            <a:picLocks noChangeAspect="1" noChangeArrowheads="1"/>
          </p:cNvPicPr>
          <p:nvPr/>
        </p:nvPicPr>
        <p:blipFill>
          <a:blip r:embed="rId3"/>
          <a:srcRect/>
          <a:stretch>
            <a:fillRect/>
          </a:stretch>
        </p:blipFill>
        <p:spPr bwMode="auto">
          <a:xfrm>
            <a:off x="5257800" y="5105400"/>
            <a:ext cx="1189038" cy="1189038"/>
          </a:xfrm>
          <a:prstGeom prst="rect">
            <a:avLst/>
          </a:prstGeom>
          <a:noFill/>
        </p:spPr>
      </p:pic>
      <p:pic>
        <p:nvPicPr>
          <p:cNvPr id="6" name="Picture 6" descr="http://www.geocities.com/jmd_brussels/NMawdudA.jpg"/>
          <p:cNvPicPr>
            <a:picLocks noChangeAspect="1" noChangeArrowheads="1"/>
          </p:cNvPicPr>
          <p:nvPr/>
        </p:nvPicPr>
        <p:blipFill>
          <a:blip r:embed="rId4"/>
          <a:srcRect/>
          <a:stretch>
            <a:fillRect/>
          </a:stretch>
        </p:blipFill>
        <p:spPr bwMode="auto">
          <a:xfrm>
            <a:off x="3581400" y="5181600"/>
            <a:ext cx="1131888" cy="1200150"/>
          </a:xfrm>
          <a:prstGeom prst="rect">
            <a:avLst/>
          </a:prstGeom>
          <a:noFill/>
        </p:spPr>
      </p:pic>
      <p:pic>
        <p:nvPicPr>
          <p:cNvPr id="7" name="Picture 4" descr="http://www.itihaas.com/razziya.jpg"/>
          <p:cNvPicPr>
            <a:picLocks noChangeAspect="1" noChangeArrowheads="1"/>
          </p:cNvPicPr>
          <p:nvPr/>
        </p:nvPicPr>
        <p:blipFill>
          <a:blip r:embed="rId5"/>
          <a:srcRect/>
          <a:stretch>
            <a:fillRect/>
          </a:stretch>
        </p:blipFill>
        <p:spPr bwMode="auto">
          <a:xfrm>
            <a:off x="7010400" y="4038600"/>
            <a:ext cx="1874838" cy="2571750"/>
          </a:xfrm>
          <a:prstGeom prst="rect">
            <a:avLst/>
          </a:prstGeom>
          <a:noFill/>
        </p:spPr>
      </p:pic>
      <p:pic>
        <p:nvPicPr>
          <p:cNvPr id="8" name="Picture 5" descr="IHI0299">
            <a:hlinkClick r:id="rId6"/>
          </p:cNvPr>
          <p:cNvPicPr>
            <a:picLocks noChangeAspect="1" noChangeArrowheads="1"/>
          </p:cNvPicPr>
          <p:nvPr/>
        </p:nvPicPr>
        <p:blipFill>
          <a:blip r:embed="rId7"/>
          <a:srcRect/>
          <a:stretch>
            <a:fillRect/>
          </a:stretch>
        </p:blipFill>
        <p:spPr bwMode="auto">
          <a:xfrm>
            <a:off x="7239000" y="914400"/>
            <a:ext cx="1423988" cy="2133600"/>
          </a:xfrm>
          <a:prstGeom prst="rect">
            <a:avLst/>
          </a:prstGeom>
          <a:noFill/>
        </p:spPr>
      </p:pic>
      <p:graphicFrame>
        <p:nvGraphicFramePr>
          <p:cNvPr id="16390" name="Object 6"/>
          <p:cNvGraphicFramePr>
            <a:graphicFrameLocks noChangeAspect="1"/>
          </p:cNvGraphicFramePr>
          <p:nvPr/>
        </p:nvGraphicFramePr>
        <p:xfrm>
          <a:off x="304800" y="3886200"/>
          <a:ext cx="2209800" cy="2819400"/>
        </p:xfrm>
        <a:graphic>
          <a:graphicData uri="http://schemas.openxmlformats.org/presentationml/2006/ole">
            <p:oleObj spid="_x0000_s1026" name="Photo Editor Photo" r:id="rId8" imgW="638264" imgH="942857" progId="">
              <p:embed/>
            </p:oleObj>
          </a:graphicData>
        </a:graphic>
      </p:graphicFrame>
      <p:graphicFrame>
        <p:nvGraphicFramePr>
          <p:cNvPr id="6153" name="Object 9"/>
          <p:cNvGraphicFramePr>
            <a:graphicFrameLocks noChangeAspect="1"/>
          </p:cNvGraphicFramePr>
          <p:nvPr/>
        </p:nvGraphicFramePr>
        <p:xfrm>
          <a:off x="4038600" y="381000"/>
          <a:ext cx="2667000" cy="3200400"/>
        </p:xfrm>
        <a:graphic>
          <a:graphicData uri="http://schemas.openxmlformats.org/presentationml/2006/ole">
            <p:oleObj spid="_x0000_s1027" name="Photo Editor Photo" r:id="rId9" imgW="1371429" imgH="2038095" progId="">
              <p:embed/>
            </p:oleObj>
          </a:graphicData>
        </a:graphic>
      </p:graphicFrame>
      <p:sp>
        <p:nvSpPr>
          <p:cNvPr id="11" name="Content Placeholder 10"/>
          <p:cNvSpPr>
            <a:spLocks noGrp="1"/>
          </p:cNvSpPr>
          <p:nvPr>
            <p:ph idx="1"/>
          </p:nvPr>
        </p:nvSpPr>
        <p:spPr/>
        <p:txBody>
          <a:bodyPr/>
          <a:lstStyle/>
          <a:p>
            <a:endParaRPr lang="en-US" dirty="0"/>
          </a:p>
        </p:txBody>
      </p:sp>
      <p:pic>
        <p:nvPicPr>
          <p:cNvPr id="12" name="Content Placeholder 3" descr="http://www.storyofpakistan.com/images/P0201011.jpg"/>
          <p:cNvPicPr>
            <a:picLocks noChangeAspect="1" noChangeArrowheads="1"/>
          </p:cNvPicPr>
          <p:nvPr/>
        </p:nvPicPr>
        <p:blipFill>
          <a:blip r:embed="rId10"/>
          <a:srcRect/>
          <a:stretch>
            <a:fillRect/>
          </a:stretch>
        </p:blipFill>
        <p:spPr bwMode="auto">
          <a:xfrm>
            <a:off x="533401" y="304801"/>
            <a:ext cx="30480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16390"/>
                                        </p:tgtEl>
                                        <p:attrNameLst>
                                          <p:attrName>style.visibility</p:attrName>
                                        </p:attrNameLst>
                                      </p:cBhvr>
                                      <p:to>
                                        <p:strVal val="visible"/>
                                      </p:to>
                                    </p:set>
                                    <p:anim calcmode="lin" valueType="num">
                                      <p:cBhvr additive="base">
                                        <p:cTn id="26" dur="500" fill="hold"/>
                                        <p:tgtEl>
                                          <p:spTgt spid="16390"/>
                                        </p:tgtEl>
                                        <p:attrNameLst>
                                          <p:attrName>ppt_x</p:attrName>
                                        </p:attrNameLst>
                                      </p:cBhvr>
                                      <p:tavLst>
                                        <p:tav tm="0">
                                          <p:val>
                                            <p:strVal val="0-#ppt_w/2"/>
                                          </p:val>
                                        </p:tav>
                                        <p:tav tm="100000">
                                          <p:val>
                                            <p:strVal val="#ppt_x"/>
                                          </p:val>
                                        </p:tav>
                                      </p:tavLst>
                                    </p:anim>
                                    <p:anim calcmode="lin" valueType="num">
                                      <p:cBhvr additive="base">
                                        <p:cTn id="27" dur="500" fill="hold"/>
                                        <p:tgtEl>
                                          <p:spTgt spid="16390"/>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6153"/>
                                        </p:tgtEl>
                                        <p:attrNameLst>
                                          <p:attrName>style.visibility</p:attrName>
                                        </p:attrNameLst>
                                      </p:cBhvr>
                                      <p:to>
                                        <p:strVal val="visible"/>
                                      </p:to>
                                    </p:set>
                                    <p:anim calcmode="lin" valueType="num">
                                      <p:cBhvr>
                                        <p:cTn id="31" dur="500" fill="hold"/>
                                        <p:tgtEl>
                                          <p:spTgt spid="6153"/>
                                        </p:tgtEl>
                                        <p:attrNameLst>
                                          <p:attrName>ppt_w</p:attrName>
                                        </p:attrNameLst>
                                      </p:cBhvr>
                                      <p:tavLst>
                                        <p:tav tm="0">
                                          <p:val>
                                            <p:fltVal val="0"/>
                                          </p:val>
                                        </p:tav>
                                        <p:tav tm="100000">
                                          <p:val>
                                            <p:strVal val="#ppt_w"/>
                                          </p:val>
                                        </p:tav>
                                      </p:tavLst>
                                    </p:anim>
                                    <p:anim calcmode="lin" valueType="num">
                                      <p:cBhvr>
                                        <p:cTn id="32" dur="500" fill="hold"/>
                                        <p:tgtEl>
                                          <p:spTgt spid="615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Verdana" pitchFamily="34" charset="0"/>
              </a:rPr>
              <a:t>Qutbuddin</a:t>
            </a:r>
            <a:r>
              <a:rPr lang="en-US" b="1" dirty="0" smtClean="0">
                <a:latin typeface="Verdana" pitchFamily="34" charset="0"/>
              </a:rPr>
              <a:t> </a:t>
            </a:r>
            <a:r>
              <a:rPr lang="en-US" b="1" dirty="0" err="1" smtClean="0">
                <a:latin typeface="Verdana" pitchFamily="34" charset="0"/>
              </a:rPr>
              <a:t>Aibak</a:t>
            </a:r>
            <a:r>
              <a:rPr lang="en-US" b="1" dirty="0" smtClean="0">
                <a:latin typeface="Verdana" pitchFamily="34" charset="0"/>
              </a:rPr>
              <a:t> (1206-10 AD)</a:t>
            </a:r>
          </a:p>
        </p:txBody>
      </p:sp>
      <p:sp>
        <p:nvSpPr>
          <p:cNvPr id="3" name="Content Placeholder 2"/>
          <p:cNvSpPr>
            <a:spLocks noGrp="1"/>
          </p:cNvSpPr>
          <p:nvPr>
            <p:ph idx="1"/>
          </p:nvPr>
        </p:nvSpPr>
        <p:spPr>
          <a:xfrm>
            <a:off x="1066800" y="1676400"/>
            <a:ext cx="7772400" cy="4953000"/>
          </a:xfrm>
        </p:spPr>
        <p:txBody>
          <a:bodyPr/>
          <a:lstStyle/>
          <a:p>
            <a:r>
              <a:rPr lang="en-US" dirty="0" smtClean="0"/>
              <a:t>When </a:t>
            </a:r>
            <a:r>
              <a:rPr lang="en-US" dirty="0" err="1" smtClean="0"/>
              <a:t>Ghori</a:t>
            </a:r>
            <a:r>
              <a:rPr lang="en-US" dirty="0" smtClean="0"/>
              <a:t> invaded India, </a:t>
            </a:r>
            <a:r>
              <a:rPr lang="en-US" dirty="0" err="1" smtClean="0"/>
              <a:t>Aibak</a:t>
            </a:r>
            <a:r>
              <a:rPr lang="en-US" dirty="0" smtClean="0"/>
              <a:t> came with his master and provided him his active support during wars. The successes of his master by and large depended on his military “skill. </a:t>
            </a:r>
            <a:r>
              <a:rPr lang="en-US" dirty="0" err="1" smtClean="0"/>
              <a:t>Ghori</a:t>
            </a:r>
            <a:r>
              <a:rPr lang="en-US" dirty="0" smtClean="0"/>
              <a:t> was immensely pleased with him and he appointed him his governor of the Indian empire. </a:t>
            </a:r>
            <a:r>
              <a:rPr lang="en-US" dirty="0" err="1" smtClean="0"/>
              <a:t>Aibak</a:t>
            </a:r>
            <a:r>
              <a:rPr lang="en-US" dirty="0" smtClean="0"/>
              <a:t> added power and prestige to the infant Muslim empire by his incessant </a:t>
            </a:r>
            <a:r>
              <a:rPr lang="en-US" dirty="0" err="1" smtClean="0"/>
              <a:t>labour</a:t>
            </a:r>
            <a:r>
              <a:rPr lang="en-US" dirty="0" smtClean="0"/>
              <a:t> and intelligence.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685800"/>
          </a:xfrm>
        </p:spPr>
        <p:txBody>
          <a:bodyPr/>
          <a:lstStyle/>
          <a:p>
            <a:r>
              <a:rPr lang="en-US" dirty="0" smtClean="0"/>
              <a:t>Time-Line</a:t>
            </a:r>
            <a:endParaRPr lang="en-US" dirty="0"/>
          </a:p>
        </p:txBody>
      </p:sp>
      <p:sp>
        <p:nvSpPr>
          <p:cNvPr id="3" name="Content Placeholder 2"/>
          <p:cNvSpPr>
            <a:spLocks noGrp="1"/>
          </p:cNvSpPr>
          <p:nvPr>
            <p:ph idx="1"/>
          </p:nvPr>
        </p:nvSpPr>
        <p:spPr>
          <a:xfrm>
            <a:off x="1066800" y="1143000"/>
            <a:ext cx="7772400" cy="5410200"/>
          </a:xfrm>
        </p:spPr>
        <p:txBody>
          <a:bodyPr/>
          <a:lstStyle/>
          <a:p>
            <a:r>
              <a:rPr lang="en-US" sz="1400" dirty="0" smtClean="0"/>
              <a:t>1192-- Second Battle of </a:t>
            </a:r>
            <a:r>
              <a:rPr lang="en-US" sz="1400" dirty="0" err="1" smtClean="0"/>
              <a:t>Tarain</a:t>
            </a:r>
            <a:endParaRPr lang="en-US" sz="1400" dirty="0" smtClean="0"/>
          </a:p>
          <a:p>
            <a:r>
              <a:rPr lang="en-US" sz="1400" dirty="0" smtClean="0"/>
              <a:t>Muhammad </a:t>
            </a:r>
            <a:r>
              <a:rPr lang="en-US" sz="1400" dirty="0" err="1" smtClean="0"/>
              <a:t>Ghuri</a:t>
            </a:r>
            <a:r>
              <a:rPr lang="en-US" sz="1400" dirty="0" smtClean="0"/>
              <a:t> defeats the </a:t>
            </a:r>
            <a:r>
              <a:rPr lang="en-US" sz="1400" dirty="0" err="1" smtClean="0"/>
              <a:t>Rajput</a:t>
            </a:r>
            <a:r>
              <a:rPr lang="en-US" sz="1400" dirty="0" smtClean="0"/>
              <a:t> king </a:t>
            </a:r>
            <a:r>
              <a:rPr lang="en-US" sz="1400" dirty="0" err="1" smtClean="0"/>
              <a:t>Prithviraj</a:t>
            </a:r>
            <a:r>
              <a:rPr lang="en-US" sz="1400" dirty="0" smtClean="0"/>
              <a:t> </a:t>
            </a:r>
            <a:r>
              <a:rPr lang="en-US" sz="1400" dirty="0" err="1" smtClean="0"/>
              <a:t>Chauhan</a:t>
            </a:r>
            <a:r>
              <a:rPr lang="en-US" sz="1400" dirty="0" smtClean="0"/>
              <a:t>, reversing a defeat that took place a year earlier (in the First Battle of </a:t>
            </a:r>
            <a:r>
              <a:rPr lang="en-US" sz="1400" dirty="0" err="1" smtClean="0"/>
              <a:t>Tarain</a:t>
            </a:r>
            <a:r>
              <a:rPr lang="en-US" sz="1400" dirty="0" smtClean="0"/>
              <a:t>, where else?)</a:t>
            </a:r>
          </a:p>
          <a:p>
            <a:r>
              <a:rPr lang="en-US" sz="1400" dirty="0" smtClean="0"/>
              <a:t>1192-93-- </a:t>
            </a:r>
            <a:r>
              <a:rPr lang="en-US" sz="1400" dirty="0" err="1" smtClean="0"/>
              <a:t>Aibak</a:t>
            </a:r>
            <a:r>
              <a:rPr lang="en-US" sz="1400" dirty="0" smtClean="0"/>
              <a:t> occupies Delhi</a:t>
            </a:r>
          </a:p>
          <a:p>
            <a:r>
              <a:rPr lang="en-US" sz="1400" dirty="0" err="1" smtClean="0"/>
              <a:t>Qutb</a:t>
            </a:r>
            <a:r>
              <a:rPr lang="en-US" sz="1400" dirty="0" smtClean="0"/>
              <a:t> </a:t>
            </a:r>
            <a:r>
              <a:rPr lang="en-US" sz="1400" dirty="0" err="1" smtClean="0"/>
              <a:t>ud</a:t>
            </a:r>
            <a:r>
              <a:rPr lang="en-US" sz="1400" dirty="0" smtClean="0"/>
              <a:t>-Din </a:t>
            </a:r>
            <a:r>
              <a:rPr lang="en-US" sz="1400" dirty="0" err="1" smtClean="0"/>
              <a:t>Aibak</a:t>
            </a:r>
            <a:r>
              <a:rPr lang="en-US" sz="1400" dirty="0" smtClean="0"/>
              <a:t> occupies and governs Delhi, acting on Muhammad </a:t>
            </a:r>
            <a:r>
              <a:rPr lang="en-US" sz="1400" dirty="0" err="1" smtClean="0"/>
              <a:t>Ghuri's</a:t>
            </a:r>
            <a:r>
              <a:rPr lang="en-US" sz="1400" dirty="0" smtClean="0"/>
              <a:t> orders</a:t>
            </a:r>
          </a:p>
          <a:p>
            <a:r>
              <a:rPr lang="en-US" sz="1400" dirty="0" smtClean="0"/>
              <a:t>1194-- </a:t>
            </a:r>
            <a:r>
              <a:rPr lang="en-US" sz="1400" dirty="0" err="1" smtClean="0"/>
              <a:t>Ghuri</a:t>
            </a:r>
            <a:r>
              <a:rPr lang="en-US" sz="1400" dirty="0" smtClean="0"/>
              <a:t> moves eastward</a:t>
            </a:r>
          </a:p>
          <a:p>
            <a:r>
              <a:rPr lang="en-US" sz="1400" dirty="0" smtClean="0"/>
              <a:t>Muhammad </a:t>
            </a:r>
            <a:r>
              <a:rPr lang="en-US" sz="1400" dirty="0" err="1" smtClean="0"/>
              <a:t>Ghuri</a:t>
            </a:r>
            <a:r>
              <a:rPr lang="en-US" sz="1400" dirty="0" smtClean="0"/>
              <a:t> defeats the raja of </a:t>
            </a:r>
            <a:r>
              <a:rPr lang="en-US" sz="1400" dirty="0" err="1" smtClean="0"/>
              <a:t>Kannauj</a:t>
            </a:r>
            <a:r>
              <a:rPr lang="en-US" sz="1400" dirty="0" smtClean="0"/>
              <a:t> and takes Banaras; his military successes are formidable</a:t>
            </a:r>
          </a:p>
          <a:p>
            <a:r>
              <a:rPr lang="en-US" sz="1400" dirty="0" smtClean="0"/>
              <a:t>1204-- </a:t>
            </a:r>
            <a:r>
              <a:rPr lang="en-US" sz="1400" dirty="0" err="1" smtClean="0"/>
              <a:t>Ghurids</a:t>
            </a:r>
            <a:r>
              <a:rPr lang="en-US" sz="1400" dirty="0" smtClean="0"/>
              <a:t> conquer NW Bengal</a:t>
            </a:r>
          </a:p>
          <a:p>
            <a:r>
              <a:rPr lang="en-US" sz="1400" dirty="0" smtClean="0"/>
              <a:t>Muhammad </a:t>
            </a:r>
            <a:r>
              <a:rPr lang="en-US" sz="1400" dirty="0" err="1" smtClean="0"/>
              <a:t>Bakhtiyar</a:t>
            </a:r>
            <a:r>
              <a:rPr lang="en-US" sz="1400" dirty="0" smtClean="0"/>
              <a:t>, a </a:t>
            </a:r>
            <a:r>
              <a:rPr lang="en-US" sz="1400" dirty="0" err="1" smtClean="0"/>
              <a:t>Ghurid</a:t>
            </a:r>
            <a:r>
              <a:rPr lang="en-US" sz="1400" dirty="0" smtClean="0"/>
              <a:t> general, establishes a base in northwestern Bengal</a:t>
            </a:r>
          </a:p>
          <a:p>
            <a:r>
              <a:rPr lang="en-US" sz="1400" dirty="0" smtClean="0"/>
              <a:t>1206-- </a:t>
            </a:r>
            <a:r>
              <a:rPr lang="en-US" sz="1400" dirty="0" err="1" smtClean="0"/>
              <a:t>Ghuri</a:t>
            </a:r>
            <a:r>
              <a:rPr lang="en-US" sz="1400" dirty="0" smtClean="0"/>
              <a:t> is assassinated</a:t>
            </a:r>
          </a:p>
          <a:p>
            <a:r>
              <a:rPr lang="en-US" sz="1400" dirty="0" smtClean="0"/>
              <a:t>The death of Muhammad </a:t>
            </a:r>
            <a:r>
              <a:rPr lang="en-US" sz="1400" dirty="0" err="1" smtClean="0"/>
              <a:t>Ghuri</a:t>
            </a:r>
            <a:r>
              <a:rPr lang="en-US" sz="1400" dirty="0" smtClean="0"/>
              <a:t>, who is assassinated back in Afghanistan (or in Punjab, according to other accounts), marks the breakup of the </a:t>
            </a:r>
            <a:r>
              <a:rPr lang="en-US" sz="1400" dirty="0" err="1" smtClean="0"/>
              <a:t>Ghurid</a:t>
            </a:r>
            <a:r>
              <a:rPr lang="en-US" sz="1400" dirty="0" smtClean="0"/>
              <a:t> kingdom</a:t>
            </a:r>
          </a:p>
          <a:p>
            <a:r>
              <a:rPr lang="en-US" sz="1400" dirty="0" smtClean="0"/>
              <a:t>1192-1290-- the ILBARI or "Slave" dynasty</a:t>
            </a:r>
          </a:p>
          <a:p>
            <a:r>
              <a:rPr lang="en-US" sz="1400" dirty="0" err="1" smtClean="0"/>
              <a:t>Qutb</a:t>
            </a:r>
            <a:r>
              <a:rPr lang="en-US" sz="1400" dirty="0" smtClean="0"/>
              <a:t> </a:t>
            </a:r>
            <a:r>
              <a:rPr lang="en-US" sz="1400" dirty="0" err="1" smtClean="0"/>
              <a:t>ud</a:t>
            </a:r>
            <a:r>
              <a:rPr lang="en-US" sz="1400" dirty="0" smtClean="0"/>
              <a:t>-Din </a:t>
            </a:r>
            <a:r>
              <a:rPr lang="en-US" sz="1400" dirty="0" err="1" smtClean="0"/>
              <a:t>Aibak</a:t>
            </a:r>
            <a:r>
              <a:rPr lang="en-US" sz="1400" dirty="0" smtClean="0"/>
              <a:t> of the </a:t>
            </a:r>
            <a:r>
              <a:rPr lang="en-US" sz="1400" dirty="0" err="1" smtClean="0"/>
              <a:t>Ilbari</a:t>
            </a:r>
            <a:r>
              <a:rPr lang="en-US" sz="1400" dirty="0" smtClean="0"/>
              <a:t> Turks has seized Delhi, acting as a general for Muhammad </a:t>
            </a:r>
            <a:r>
              <a:rPr lang="en-US" sz="1400" dirty="0" err="1" smtClean="0"/>
              <a:t>Ghuri</a:t>
            </a:r>
            <a:r>
              <a:rPr lang="en-US" sz="1400" dirty="0" smtClean="0"/>
              <a:t> (and technically a military "slave" of his). He inaugurates the </a:t>
            </a:r>
            <a:r>
              <a:rPr lang="en-US" sz="1400" dirty="0" err="1" smtClean="0"/>
              <a:t>Ilbari</a:t>
            </a:r>
            <a:r>
              <a:rPr lang="en-US" sz="1400" dirty="0" smtClean="0"/>
              <a:t> dynasty that lays the foundations for the Delhi Sultanate.</a:t>
            </a:r>
          </a:p>
          <a:p>
            <a:r>
              <a:rPr lang="en-US" sz="1400" dirty="0" smtClean="0"/>
              <a:t>r.1192-1210-- </a:t>
            </a:r>
            <a:r>
              <a:rPr lang="en-US" sz="1400" dirty="0" err="1" smtClean="0"/>
              <a:t>Qutb</a:t>
            </a:r>
            <a:r>
              <a:rPr lang="en-US" sz="1400" dirty="0" smtClean="0"/>
              <a:t> </a:t>
            </a:r>
            <a:r>
              <a:rPr lang="en-US" sz="1400" dirty="0" err="1" smtClean="0"/>
              <a:t>ud</a:t>
            </a:r>
            <a:r>
              <a:rPr lang="en-US" sz="1400" dirty="0" smtClean="0"/>
              <a:t>-Din </a:t>
            </a:r>
            <a:r>
              <a:rPr lang="en-US" sz="1400" dirty="0" err="1" smtClean="0"/>
              <a:t>Aibak</a:t>
            </a:r>
            <a:endParaRPr lang="en-US" sz="1400" dirty="0" smtClean="0"/>
          </a:p>
          <a:p>
            <a:r>
              <a:rPr lang="en-US" sz="1400" dirty="0" smtClean="0"/>
              <a:t>He begins to build the </a:t>
            </a:r>
            <a:r>
              <a:rPr lang="en-US" sz="1400" dirty="0" err="1" smtClean="0"/>
              <a:t>Qutb</a:t>
            </a:r>
            <a:r>
              <a:rPr lang="en-US" sz="1400" dirty="0" smtClean="0"/>
              <a:t> </a:t>
            </a:r>
            <a:r>
              <a:rPr lang="en-US" sz="1400" dirty="0" err="1" smtClean="0"/>
              <a:t>Minar</a:t>
            </a:r>
            <a:r>
              <a:rPr lang="en-US" sz="1400" dirty="0" smtClean="0"/>
              <a:t> and the </a:t>
            </a:r>
            <a:r>
              <a:rPr lang="en-US" sz="1400" dirty="0" err="1" smtClean="0"/>
              <a:t>Quvvat</a:t>
            </a:r>
            <a:r>
              <a:rPr lang="en-US" sz="1400" dirty="0" smtClean="0"/>
              <a:t> </a:t>
            </a:r>
            <a:r>
              <a:rPr lang="en-US" sz="1400" dirty="0" err="1" smtClean="0"/>
              <a:t>ul</a:t>
            </a:r>
            <a:r>
              <a:rPr lang="en-US" sz="1400" dirty="0" smtClean="0"/>
              <a:t>-Islam mosque. </a:t>
            </a:r>
            <a:r>
              <a:rPr lang="en-US" sz="1400" dirty="0" err="1" smtClean="0"/>
              <a:t>Aibak</a:t>
            </a:r>
            <a:r>
              <a:rPr lang="en-US" sz="1400" dirty="0" smtClean="0"/>
              <a:t> formally rules as Sultan only after Muhammad </a:t>
            </a:r>
            <a:r>
              <a:rPr lang="en-US" sz="1400" dirty="0" err="1" smtClean="0"/>
              <a:t>Ghuri</a:t>
            </a:r>
            <a:r>
              <a:rPr lang="en-US" sz="1400" dirty="0" smtClean="0"/>
              <a:t> is assassinated (1206) back in Afghanistan.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81000"/>
            <a:ext cx="7772400" cy="6096000"/>
          </a:xfrm>
        </p:spPr>
        <p:txBody>
          <a:bodyPr/>
          <a:lstStyle/>
          <a:p>
            <a:r>
              <a:rPr lang="en-US" dirty="0" err="1" smtClean="0"/>
              <a:t>Qutubuddin</a:t>
            </a:r>
            <a:r>
              <a:rPr lang="en-US" dirty="0" smtClean="0"/>
              <a:t> was a generous king. He was also known as ‘</a:t>
            </a:r>
            <a:r>
              <a:rPr lang="en-US" dirty="0" err="1" smtClean="0"/>
              <a:t>Lakhbaksh</a:t>
            </a:r>
            <a:r>
              <a:rPr lang="en-US" dirty="0" smtClean="0"/>
              <a:t>’ (giver of </a:t>
            </a:r>
            <a:r>
              <a:rPr lang="en-US" dirty="0" err="1" smtClean="0"/>
              <a:t>lakhs</a:t>
            </a:r>
            <a:r>
              <a:rPr lang="en-US" dirty="0" smtClean="0"/>
              <a:t>) because </a:t>
            </a:r>
            <a:r>
              <a:rPr lang="en-US" dirty="0" err="1" smtClean="0"/>
              <a:t>hegave</a:t>
            </a:r>
            <a:r>
              <a:rPr lang="en-US" dirty="0" smtClean="0"/>
              <a:t> liberal </a:t>
            </a:r>
            <a:r>
              <a:rPr lang="en-US" dirty="0" err="1" smtClean="0"/>
              <a:t>donationsto</a:t>
            </a:r>
            <a:r>
              <a:rPr lang="en-US" dirty="0" smtClean="0"/>
              <a:t> the poor. He also started the construction of </a:t>
            </a:r>
            <a:r>
              <a:rPr lang="en-US" dirty="0" err="1" smtClean="0"/>
              <a:t>QutubMinar</a:t>
            </a:r>
            <a:r>
              <a:rPr lang="en-US" dirty="0" smtClean="0"/>
              <a:t> which </a:t>
            </a:r>
            <a:r>
              <a:rPr lang="en-US" dirty="0" err="1" smtClean="0"/>
              <a:t>waslater</a:t>
            </a:r>
            <a:r>
              <a:rPr lang="en-US" dirty="0" smtClean="0"/>
              <a:t> completed by </a:t>
            </a:r>
            <a:r>
              <a:rPr lang="en-US" dirty="0" err="1" smtClean="0"/>
              <a:t>Iltutmish.It</a:t>
            </a:r>
            <a:r>
              <a:rPr lang="en-US" dirty="0" smtClean="0"/>
              <a:t> was named in </a:t>
            </a:r>
            <a:r>
              <a:rPr lang="en-US" dirty="0" err="1" smtClean="0"/>
              <a:t>honour</a:t>
            </a:r>
            <a:r>
              <a:rPr lang="en-US" dirty="0" smtClean="0"/>
              <a:t> of </a:t>
            </a:r>
            <a:r>
              <a:rPr lang="en-US" dirty="0" err="1" smtClean="0"/>
              <a:t>QutubuddinBakhtiar</a:t>
            </a:r>
            <a:r>
              <a:rPr lang="en-US" dirty="0" smtClean="0"/>
              <a:t> </a:t>
            </a:r>
            <a:r>
              <a:rPr lang="en-US" dirty="0" err="1" smtClean="0"/>
              <a:t>Kaki,a</a:t>
            </a:r>
            <a:r>
              <a:rPr lang="en-US" dirty="0" smtClean="0"/>
              <a:t> saint from </a:t>
            </a:r>
            <a:r>
              <a:rPr lang="en-US" dirty="0" err="1" smtClean="0"/>
              <a:t>Transoxiana</a:t>
            </a:r>
            <a:r>
              <a:rPr lang="en-US" dirty="0" smtClean="0"/>
              <a:t> who came to </a:t>
            </a:r>
            <a:r>
              <a:rPr lang="en-US" dirty="0" err="1" smtClean="0"/>
              <a:t>livein</a:t>
            </a:r>
            <a:r>
              <a:rPr lang="en-US" dirty="0" smtClean="0"/>
              <a:t> India and was greatly venerated by </a:t>
            </a:r>
            <a:r>
              <a:rPr lang="en-US" dirty="0" err="1" smtClean="0"/>
              <a:t>Iltutmish</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Verdana" pitchFamily="34" charset="0"/>
              </a:rPr>
              <a:t>Iltutmish</a:t>
            </a:r>
            <a:r>
              <a:rPr lang="en-US" b="1" dirty="0" smtClean="0">
                <a:latin typeface="Verdana" pitchFamily="34" charset="0"/>
              </a:rPr>
              <a:t> (1211-1236 AD).</a:t>
            </a:r>
            <a:endParaRPr lang="en-US" b="1" dirty="0" smtClean="0">
              <a:latin typeface="Verdana" pitchFamily="34" charset="0"/>
            </a:endParaRPr>
          </a:p>
        </p:txBody>
      </p:sp>
      <p:sp>
        <p:nvSpPr>
          <p:cNvPr id="3" name="Content Placeholder 2"/>
          <p:cNvSpPr>
            <a:spLocks noGrp="1"/>
          </p:cNvSpPr>
          <p:nvPr>
            <p:ph idx="1"/>
          </p:nvPr>
        </p:nvSpPr>
        <p:spPr/>
        <p:txBody>
          <a:bodyPr/>
          <a:lstStyle/>
          <a:p>
            <a:r>
              <a:rPr lang="en-US" b="1" dirty="0" err="1" smtClean="0"/>
              <a:t>Iltutmish</a:t>
            </a:r>
            <a:r>
              <a:rPr lang="en-US" dirty="0" smtClean="0"/>
              <a:t>, also called Shams al-</a:t>
            </a:r>
            <a:r>
              <a:rPr lang="en-US" dirty="0" err="1" smtClean="0"/>
              <a:t>Dīn</a:t>
            </a:r>
            <a:r>
              <a:rPr lang="en-US" dirty="0" smtClean="0"/>
              <a:t> </a:t>
            </a:r>
            <a:r>
              <a:rPr lang="en-US" b="1" dirty="0" err="1" smtClean="0"/>
              <a:t>Iltutmish</a:t>
            </a:r>
            <a:r>
              <a:rPr lang="en-US" dirty="0" smtClean="0"/>
              <a:t>, </a:t>
            </a:r>
            <a:r>
              <a:rPr lang="en-US" b="1" dirty="0" err="1" smtClean="0"/>
              <a:t>Iltutmish</a:t>
            </a:r>
            <a:r>
              <a:rPr lang="en-US" dirty="0" smtClean="0"/>
              <a:t> also spelled </a:t>
            </a:r>
            <a:r>
              <a:rPr lang="en-US" dirty="0" err="1" smtClean="0"/>
              <a:t>Altamsh</a:t>
            </a:r>
            <a:r>
              <a:rPr lang="en-US" dirty="0" smtClean="0"/>
              <a:t> (died April 29, 1236) third and greatest Delhi </a:t>
            </a:r>
            <a:r>
              <a:rPr lang="en-US" b="1" dirty="0" smtClean="0"/>
              <a:t>sultan</a:t>
            </a:r>
            <a:r>
              <a:rPr lang="en-US" dirty="0" smtClean="0"/>
              <a:t> of the so-called Slave </a:t>
            </a:r>
            <a:r>
              <a:rPr lang="en-US" dirty="0" err="1" smtClean="0"/>
              <a:t>dynasty.</a:t>
            </a:r>
            <a:r>
              <a:rPr lang="en-US" b="1" dirty="0" err="1" smtClean="0"/>
              <a:t>Iltutmish</a:t>
            </a:r>
            <a:r>
              <a:rPr lang="en-US" dirty="0" smtClean="0"/>
              <a:t> was sold into slavery but married the daughter of his master, </a:t>
            </a:r>
            <a:r>
              <a:rPr lang="en-US" dirty="0" err="1" smtClean="0"/>
              <a:t>Quṭb</a:t>
            </a:r>
            <a:r>
              <a:rPr lang="en-US" dirty="0" smtClean="0"/>
              <a:t> al-</a:t>
            </a:r>
            <a:r>
              <a:rPr lang="en-US" dirty="0" err="1" smtClean="0"/>
              <a:t>Dīn</a:t>
            </a:r>
            <a:r>
              <a:rPr lang="en-US" dirty="0" smtClean="0"/>
              <a:t> </a:t>
            </a:r>
            <a:r>
              <a:rPr lang="en-US" dirty="0" err="1" smtClean="0"/>
              <a:t>Aibak</a:t>
            </a:r>
            <a:r>
              <a:rPr lang="en-US" dirty="0" smtClean="0"/>
              <a:t>, whom he succeeded in 1211.</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685800"/>
          </a:xfrm>
        </p:spPr>
        <p:txBody>
          <a:bodyPr/>
          <a:lstStyle/>
          <a:p>
            <a:r>
              <a:rPr lang="en-US" dirty="0" smtClean="0"/>
              <a:t>Time-line</a:t>
            </a:r>
            <a:endParaRPr lang="en-US" dirty="0"/>
          </a:p>
        </p:txBody>
      </p:sp>
      <p:sp>
        <p:nvSpPr>
          <p:cNvPr id="3" name="Content Placeholder 2"/>
          <p:cNvSpPr>
            <a:spLocks noGrp="1"/>
          </p:cNvSpPr>
          <p:nvPr>
            <p:ph idx="1"/>
          </p:nvPr>
        </p:nvSpPr>
        <p:spPr>
          <a:xfrm>
            <a:off x="1066800" y="1295400"/>
            <a:ext cx="7772400" cy="5410200"/>
          </a:xfrm>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s://html2-f.scribdassets.com/o930v71xc2x3p3p/images/5-683f0496a7.png"/>
          <p:cNvPicPr>
            <a:picLocks noGrp="1"/>
          </p:cNvPicPr>
          <p:nvPr>
            <p:ph idx="1"/>
          </p:nvPr>
        </p:nvPicPr>
        <p:blipFill>
          <a:blip r:embed="rId2"/>
          <a:srcRect/>
          <a:stretch>
            <a:fillRect/>
          </a:stretch>
        </p:blipFill>
        <p:spPr bwMode="auto">
          <a:xfrm>
            <a:off x="990600" y="457200"/>
            <a:ext cx="7696200" cy="6172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p:cNvPicPr>
            <a:picLocks noGrp="1" noChangeAspect="1" noChangeArrowheads="1"/>
          </p:cNvPicPr>
          <p:nvPr>
            <p:ph idx="1"/>
          </p:nvPr>
        </p:nvPicPr>
        <p:blipFill>
          <a:blip r:embed="rId2"/>
          <a:srcRect/>
          <a:stretch>
            <a:fillRect/>
          </a:stretch>
        </p:blipFill>
        <p:spPr bwMode="auto">
          <a:xfrm>
            <a:off x="685800" y="838200"/>
            <a:ext cx="7543800" cy="5638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772400" cy="6629400"/>
          </a:xfrm>
        </p:spPr>
        <p:txBody>
          <a:bodyPr/>
          <a:lstStyle/>
          <a:p>
            <a:r>
              <a:rPr lang="en-US" dirty="0" smtClean="0"/>
              <a:t> </a:t>
            </a:r>
          </a:p>
          <a:p>
            <a:r>
              <a:rPr lang="en-US" sz="2000" dirty="0" err="1" smtClean="0"/>
              <a:t>Iltutmish</a:t>
            </a:r>
            <a:r>
              <a:rPr lang="en-US" sz="2000" dirty="0" smtClean="0"/>
              <a:t> was the second big ruler of the </a:t>
            </a:r>
            <a:r>
              <a:rPr lang="en-US" sz="2000" dirty="0" err="1" smtClean="0"/>
              <a:t>Mamlukdynasty</a:t>
            </a:r>
            <a:r>
              <a:rPr lang="en-US" sz="2000" dirty="0" smtClean="0"/>
              <a:t>.</a:t>
            </a:r>
          </a:p>
          <a:p>
            <a:r>
              <a:rPr lang="en-US" sz="2000" dirty="0" smtClean="0"/>
              <a:t>He </a:t>
            </a:r>
            <a:r>
              <a:rPr lang="en-US" sz="2000" dirty="0" smtClean="0"/>
              <a:t>was bestowed </a:t>
            </a:r>
            <a:r>
              <a:rPr lang="en-US" sz="2000" dirty="0" err="1" smtClean="0"/>
              <a:t>uponwiththe</a:t>
            </a:r>
            <a:r>
              <a:rPr lang="en-US" sz="2000" dirty="0" smtClean="0"/>
              <a:t> title of ‘Sultan’ by the Caliph of Baghdad.</a:t>
            </a:r>
          </a:p>
          <a:p>
            <a:r>
              <a:rPr lang="en-US" sz="2000" dirty="0" smtClean="0"/>
              <a:t>He</a:t>
            </a:r>
            <a:r>
              <a:rPr lang="en-US" sz="2000" dirty="0" smtClean="0"/>
              <a:t> suppressed rebellions </a:t>
            </a:r>
            <a:r>
              <a:rPr lang="en-US" sz="2000" dirty="0" err="1" smtClean="0"/>
              <a:t>tostrengthen</a:t>
            </a:r>
            <a:r>
              <a:rPr lang="en-US" sz="2000" dirty="0" smtClean="0"/>
              <a:t> </a:t>
            </a:r>
            <a:r>
              <a:rPr lang="en-US" sz="2000" dirty="0" err="1" smtClean="0"/>
              <a:t>theDelhiSultanate</a:t>
            </a:r>
            <a:r>
              <a:rPr lang="en-US" sz="2000" dirty="0" smtClean="0"/>
              <a:t>.</a:t>
            </a:r>
          </a:p>
          <a:p>
            <a:r>
              <a:rPr lang="en-US" sz="2000" dirty="0" smtClean="0"/>
              <a:t>He </a:t>
            </a:r>
            <a:r>
              <a:rPr lang="en-US" sz="2000" dirty="0" err="1" smtClean="0"/>
              <a:t>initiatedthe‘Iqta</a:t>
            </a:r>
            <a:r>
              <a:rPr lang="en-US" sz="2000" dirty="0" smtClean="0"/>
              <a:t> system’ in which lands were granted to nobles </a:t>
            </a:r>
            <a:r>
              <a:rPr lang="en-US" sz="2000" dirty="0" err="1" smtClean="0"/>
              <a:t>andhis</a:t>
            </a:r>
            <a:r>
              <a:rPr lang="en-US" sz="2000" dirty="0" smtClean="0"/>
              <a:t> </a:t>
            </a:r>
            <a:r>
              <a:rPr lang="en-US" sz="2000" dirty="0" err="1" smtClean="0"/>
              <a:t>officersinstead</a:t>
            </a:r>
            <a:r>
              <a:rPr lang="en-US" sz="2000" dirty="0" smtClean="0"/>
              <a:t> </a:t>
            </a:r>
            <a:r>
              <a:rPr lang="en-US" sz="2000" dirty="0" err="1" smtClean="0"/>
              <a:t>ofsalary</a:t>
            </a:r>
            <a:r>
              <a:rPr lang="en-US" sz="2000" dirty="0" smtClean="0"/>
              <a:t>. </a:t>
            </a:r>
            <a:r>
              <a:rPr lang="en-US" sz="2000" dirty="0" err="1" smtClean="0"/>
              <a:t>Theywere</a:t>
            </a:r>
            <a:r>
              <a:rPr lang="en-US" sz="2000" dirty="0" smtClean="0"/>
              <a:t> then called </a:t>
            </a:r>
            <a:r>
              <a:rPr lang="en-US" sz="2000" dirty="0" err="1" smtClean="0"/>
              <a:t>Iqtadars</a:t>
            </a:r>
            <a:r>
              <a:rPr lang="en-US" sz="2000" dirty="0" smtClean="0"/>
              <a:t>. The </a:t>
            </a:r>
            <a:r>
              <a:rPr lang="en-US" sz="2000" dirty="0" err="1" smtClean="0"/>
              <a:t>Iqta</a:t>
            </a:r>
            <a:r>
              <a:rPr lang="en-US" sz="2000" dirty="0" smtClean="0"/>
              <a:t> holders were also given </a:t>
            </a:r>
            <a:r>
              <a:rPr lang="en-US" sz="2000" dirty="0" err="1" smtClean="0"/>
              <a:t>theright</a:t>
            </a:r>
            <a:r>
              <a:rPr lang="en-US" sz="2000" dirty="0" smtClean="0"/>
              <a:t> to collect revenue from their land. He introduced a new currency (silver </a:t>
            </a:r>
            <a:r>
              <a:rPr lang="en-US" sz="2000" dirty="0" err="1" smtClean="0"/>
              <a:t>tankaweighing</a:t>
            </a:r>
            <a:r>
              <a:rPr lang="en-US" sz="2000" dirty="0" smtClean="0"/>
              <a:t> 175 </a:t>
            </a:r>
            <a:r>
              <a:rPr lang="en-US" sz="2000" dirty="0" err="1" smtClean="0"/>
              <a:t>gms</a:t>
            </a:r>
            <a:r>
              <a:rPr lang="en-US" sz="2000" dirty="0" smtClean="0"/>
              <a:t>)which became the basis of the modern rupee.</a:t>
            </a:r>
          </a:p>
          <a:p>
            <a:r>
              <a:rPr lang="en-US" sz="2000" dirty="0" smtClean="0"/>
              <a:t>He </a:t>
            </a:r>
            <a:r>
              <a:rPr lang="en-US" sz="2000" dirty="0" smtClean="0"/>
              <a:t>tried to strengthen the </a:t>
            </a:r>
            <a:r>
              <a:rPr lang="en-US" sz="2000" dirty="0" err="1" smtClean="0"/>
              <a:t>northwesternfrontierto</a:t>
            </a:r>
            <a:r>
              <a:rPr lang="en-US" sz="2000" dirty="0" smtClean="0"/>
              <a:t> protect his </a:t>
            </a:r>
            <a:r>
              <a:rPr lang="en-US" sz="2000" dirty="0" err="1" smtClean="0"/>
              <a:t>empirefrommongolattacks</a:t>
            </a:r>
            <a:endParaRPr lang="en-US" sz="2000" dirty="0" smtClean="0"/>
          </a:p>
          <a:p>
            <a:r>
              <a:rPr lang="en-US" sz="2000" dirty="0" smtClean="0"/>
              <a:t>He </a:t>
            </a:r>
            <a:r>
              <a:rPr lang="en-US" sz="2000" dirty="0" smtClean="0"/>
              <a:t>completed the </a:t>
            </a:r>
            <a:r>
              <a:rPr lang="en-US" sz="2000" dirty="0" err="1" smtClean="0"/>
              <a:t>constructionof</a:t>
            </a:r>
            <a:r>
              <a:rPr lang="en-US" sz="2000" dirty="0" smtClean="0"/>
              <a:t> </a:t>
            </a:r>
            <a:r>
              <a:rPr lang="en-US" sz="2000" dirty="0" err="1" smtClean="0"/>
              <a:t>theQutubMinarand</a:t>
            </a:r>
            <a:r>
              <a:rPr lang="en-US" sz="2000" dirty="0" smtClean="0"/>
              <a:t> also </a:t>
            </a:r>
            <a:r>
              <a:rPr lang="en-US" sz="1600" dirty="0" smtClean="0"/>
              <a:t>built a mosque</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Verdana" pitchFamily="34" charset="0"/>
              </a:rPr>
              <a:t>Razziya</a:t>
            </a:r>
            <a:r>
              <a:rPr lang="en-US" b="1" dirty="0" smtClean="0">
                <a:latin typeface="Verdana" pitchFamily="34" charset="0"/>
              </a:rPr>
              <a:t> Sultan (1236-1240 AD) </a:t>
            </a:r>
          </a:p>
        </p:txBody>
      </p:sp>
      <p:sp>
        <p:nvSpPr>
          <p:cNvPr id="3" name="Content Placeholder 2"/>
          <p:cNvSpPr>
            <a:spLocks noGrp="1"/>
          </p:cNvSpPr>
          <p:nvPr>
            <p:ph idx="1"/>
          </p:nvPr>
        </p:nvSpPr>
        <p:spPr>
          <a:xfrm>
            <a:off x="1066800" y="1676400"/>
            <a:ext cx="7772400" cy="4495800"/>
          </a:xfrm>
        </p:spPr>
        <p:txBody>
          <a:bodyPr/>
          <a:lstStyle/>
          <a:p>
            <a:r>
              <a:rPr lang="en-US" dirty="0" err="1" smtClean="0"/>
              <a:t>Razia</a:t>
            </a:r>
            <a:r>
              <a:rPr lang="en-US" dirty="0" smtClean="0"/>
              <a:t> Sultan was the Sultan of Delhi in India from 1236 to1240. She was the fifth </a:t>
            </a:r>
            <a:r>
              <a:rPr lang="en-US" dirty="0" err="1" smtClean="0"/>
              <a:t>Mamluk</a:t>
            </a:r>
            <a:r>
              <a:rPr lang="en-US" dirty="0" smtClean="0"/>
              <a:t> Sultan and also the </a:t>
            </a:r>
            <a:r>
              <a:rPr lang="en-US" dirty="0" err="1" smtClean="0"/>
              <a:t>onlywoman</a:t>
            </a:r>
            <a:r>
              <a:rPr lang="en-US" dirty="0" smtClean="0"/>
              <a:t> ruler during both the Sultanate and the </a:t>
            </a:r>
            <a:r>
              <a:rPr lang="en-US" dirty="0" err="1" smtClean="0"/>
              <a:t>Mughal</a:t>
            </a:r>
            <a:r>
              <a:rPr lang="en-US" dirty="0" smtClean="0"/>
              <a:t> </a:t>
            </a:r>
            <a:r>
              <a:rPr lang="en-US" dirty="0" err="1" smtClean="0"/>
              <a:t>Period.She</a:t>
            </a:r>
            <a:r>
              <a:rPr lang="en-US" dirty="0" smtClean="0"/>
              <a:t> was a great administrator. </a:t>
            </a:r>
            <a:r>
              <a:rPr lang="en-US" dirty="0" err="1" smtClean="0"/>
              <a:t>Razia</a:t>
            </a:r>
            <a:r>
              <a:rPr lang="en-US" dirty="0" smtClean="0"/>
              <a:t> tried to dress as a man in public, be it in court or on the battle field. She rode horses </a:t>
            </a:r>
            <a:r>
              <a:rPr lang="en-US" dirty="0" err="1" smtClean="0"/>
              <a:t>andled</a:t>
            </a:r>
            <a:r>
              <a:rPr lang="en-US" dirty="0" smtClean="0"/>
              <a:t> her army.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81000"/>
            <a:ext cx="7772400" cy="6248400"/>
          </a:xfrm>
        </p:spPr>
        <p:txBody>
          <a:bodyPr/>
          <a:lstStyle/>
          <a:p>
            <a:r>
              <a:rPr lang="en-US" dirty="0" smtClean="0"/>
              <a:t>She did not want herself to be addressed </a:t>
            </a:r>
            <a:r>
              <a:rPr lang="en-US" dirty="0" err="1" smtClean="0"/>
              <a:t>as‘sultana</a:t>
            </a:r>
            <a:r>
              <a:rPr lang="en-US" dirty="0" smtClean="0"/>
              <a:t>’ because it meant a wife of a Sultan. Hence she preferred being called as Sultan. She established complete </a:t>
            </a:r>
            <a:r>
              <a:rPr lang="en-US" dirty="0" err="1" smtClean="0"/>
              <a:t>lawand</a:t>
            </a:r>
            <a:r>
              <a:rPr lang="en-US" dirty="0" smtClean="0"/>
              <a:t> order under her </a:t>
            </a:r>
            <a:r>
              <a:rPr lang="en-US" dirty="0" err="1" smtClean="0"/>
              <a:t>rule.The</a:t>
            </a:r>
            <a:r>
              <a:rPr lang="en-US" dirty="0" smtClean="0"/>
              <a:t> Turkish nobles did not accept her as their ruler </a:t>
            </a:r>
            <a:r>
              <a:rPr lang="en-US" dirty="0" err="1" smtClean="0"/>
              <a:t>andconspired</a:t>
            </a:r>
            <a:r>
              <a:rPr lang="en-US" dirty="0" smtClean="0"/>
              <a:t> against her. She was defeated and compelled </a:t>
            </a:r>
            <a:r>
              <a:rPr lang="en-US" dirty="0" err="1" smtClean="0"/>
              <a:t>toflee.She</a:t>
            </a:r>
            <a:r>
              <a:rPr lang="en-US" dirty="0" smtClean="0"/>
              <a:t> was finally killed in 1240. After </a:t>
            </a:r>
            <a:r>
              <a:rPr lang="en-US" dirty="0" err="1" smtClean="0"/>
              <a:t>Razia’s</a:t>
            </a:r>
            <a:r>
              <a:rPr lang="en-US" dirty="0" smtClean="0"/>
              <a:t> death a number of weak rulers took over the throne </a:t>
            </a:r>
            <a:r>
              <a:rPr lang="en-US" dirty="0" err="1" smtClean="0"/>
              <a:t>before,GhiyasuddinBalban</a:t>
            </a:r>
            <a:r>
              <a:rPr lang="en-US" dirty="0" smtClean="0"/>
              <a:t>, </a:t>
            </a:r>
            <a:r>
              <a:rPr lang="en-US" dirty="0" err="1" smtClean="0"/>
              <a:t>aTurkishnoble</a:t>
            </a:r>
            <a:r>
              <a:rPr lang="en-US" dirty="0" smtClean="0"/>
              <a:t>, </a:t>
            </a:r>
            <a:r>
              <a:rPr lang="en-US" dirty="0" err="1" smtClean="0"/>
              <a:t>finallysucceeded</a:t>
            </a:r>
            <a:r>
              <a:rPr lang="en-US" dirty="0" smtClean="0"/>
              <a:t> her.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rPr>
              <a:t>(</a:t>
            </a:r>
            <a:r>
              <a:rPr lang="en-US" b="1" dirty="0" err="1" smtClean="0">
                <a:latin typeface="Verdana" pitchFamily="34" charset="0"/>
              </a:rPr>
              <a:t>Ghiyasuddin</a:t>
            </a:r>
            <a:r>
              <a:rPr lang="en-US" b="1" dirty="0" smtClean="0">
                <a:latin typeface="Verdana" pitchFamily="34" charset="0"/>
              </a:rPr>
              <a:t> </a:t>
            </a:r>
            <a:r>
              <a:rPr lang="en-US" b="1" dirty="0" err="1" smtClean="0">
                <a:latin typeface="Verdana" pitchFamily="34" charset="0"/>
              </a:rPr>
              <a:t>Balban</a:t>
            </a:r>
            <a:r>
              <a:rPr lang="en-US" b="1" dirty="0" smtClean="0">
                <a:latin typeface="Verdana" pitchFamily="34" charset="0"/>
              </a:rPr>
              <a:t>. </a:t>
            </a:r>
            <a:r>
              <a:rPr lang="en-US" b="1" dirty="0" smtClean="0">
                <a:solidFill>
                  <a:srgbClr val="FFFFFF"/>
                </a:solidFill>
                <a:latin typeface="Verdana" pitchFamily="34" charset="0"/>
              </a:rPr>
              <a:t>(</a:t>
            </a:r>
            <a:r>
              <a:rPr lang="en-US" b="1" dirty="0" smtClean="0">
                <a:latin typeface="Verdana" pitchFamily="34" charset="0"/>
              </a:rPr>
              <a:t>1266-1286 AD</a:t>
            </a:r>
            <a:r>
              <a:rPr lang="en-US" b="1" dirty="0" smtClean="0">
                <a:solidFill>
                  <a:srgbClr val="FFFFFF"/>
                </a:solidFill>
                <a:latin typeface="Verdana" pitchFamily="34" charset="0"/>
              </a:rPr>
              <a:t>) </a:t>
            </a:r>
            <a:endParaRPr lang="en-US" b="1" dirty="0" smtClean="0">
              <a:latin typeface="Verdana" pitchFamily="34" charset="0"/>
            </a:endParaRPr>
          </a:p>
        </p:txBody>
      </p:sp>
      <p:sp>
        <p:nvSpPr>
          <p:cNvPr id="3" name="Content Placeholder 2"/>
          <p:cNvSpPr>
            <a:spLocks noGrp="1"/>
          </p:cNvSpPr>
          <p:nvPr>
            <p:ph idx="1"/>
          </p:nvPr>
        </p:nvSpPr>
        <p:spPr/>
        <p:txBody>
          <a:bodyPr/>
          <a:lstStyle/>
          <a:p>
            <a:r>
              <a:rPr lang="en-US" dirty="0" err="1" smtClean="0"/>
              <a:t>Balban</a:t>
            </a:r>
            <a:r>
              <a:rPr lang="en-US" dirty="0" smtClean="0"/>
              <a:t> </a:t>
            </a:r>
            <a:r>
              <a:rPr lang="en-US" dirty="0" err="1" smtClean="0"/>
              <a:t>seizedpowerafter</a:t>
            </a:r>
            <a:r>
              <a:rPr lang="en-US" dirty="0" smtClean="0"/>
              <a:t> </a:t>
            </a:r>
            <a:r>
              <a:rPr lang="en-US" dirty="0" err="1" smtClean="0"/>
              <a:t>thedeath</a:t>
            </a:r>
            <a:r>
              <a:rPr lang="en-US" dirty="0" smtClean="0"/>
              <a:t> of </a:t>
            </a:r>
            <a:r>
              <a:rPr lang="en-US" dirty="0" err="1" smtClean="0"/>
              <a:t>Nasir</a:t>
            </a:r>
            <a:r>
              <a:rPr lang="en-US" dirty="0" smtClean="0"/>
              <a:t>-</a:t>
            </a:r>
            <a:r>
              <a:rPr lang="en-US" dirty="0" err="1" smtClean="0"/>
              <a:t>ud</a:t>
            </a:r>
            <a:r>
              <a:rPr lang="en-US" dirty="0" smtClean="0"/>
              <a:t>-din(</a:t>
            </a:r>
            <a:r>
              <a:rPr lang="en-US" dirty="0" err="1" smtClean="0"/>
              <a:t>theyoungest</a:t>
            </a:r>
            <a:r>
              <a:rPr lang="en-US" dirty="0" smtClean="0"/>
              <a:t> son of </a:t>
            </a:r>
            <a:r>
              <a:rPr lang="en-US" dirty="0" err="1" smtClean="0"/>
              <a:t>Iltumuish</a:t>
            </a:r>
            <a:r>
              <a:rPr lang="en-US" dirty="0" smtClean="0"/>
              <a:t>).</a:t>
            </a:r>
            <a:r>
              <a:rPr lang="en-US" dirty="0" err="1" smtClean="0"/>
              <a:t>Herealized</a:t>
            </a:r>
            <a:r>
              <a:rPr lang="en-US" dirty="0" smtClean="0"/>
              <a:t> the intrigues of the Turkish nobles were the main cause of </a:t>
            </a:r>
            <a:r>
              <a:rPr lang="en-US" dirty="0" err="1" smtClean="0"/>
              <a:t>theweakness</a:t>
            </a:r>
            <a:r>
              <a:rPr lang="en-US" dirty="0" smtClean="0"/>
              <a:t> of the royal authority </a:t>
            </a:r>
            <a:r>
              <a:rPr lang="en-US" dirty="0" err="1" smtClean="0"/>
              <a:t>anddisorder</a:t>
            </a:r>
            <a:r>
              <a:rPr lang="en-US" dirty="0" smtClean="0"/>
              <a:t> </a:t>
            </a:r>
            <a:r>
              <a:rPr lang="en-US" dirty="0" err="1" smtClean="0"/>
              <a:t>prevailingin</a:t>
            </a:r>
            <a:r>
              <a:rPr lang="en-US" dirty="0" smtClean="0"/>
              <a:t> the kingdom.</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KHALJI DYNASTY</a:t>
            </a:r>
            <a:endParaRPr lang="en-US" dirty="0"/>
          </a:p>
        </p:txBody>
      </p:sp>
      <p:sp>
        <p:nvSpPr>
          <p:cNvPr id="3" name="Content Placeholder 2"/>
          <p:cNvSpPr>
            <a:spLocks noGrp="1"/>
          </p:cNvSpPr>
          <p:nvPr>
            <p:ph idx="1"/>
          </p:nvPr>
        </p:nvSpPr>
        <p:spPr/>
        <p:txBody>
          <a:bodyPr/>
          <a:lstStyle/>
          <a:p>
            <a:r>
              <a:rPr lang="en-US" sz="2800" dirty="0" smtClean="0">
                <a:solidFill>
                  <a:schemeClr val="bg2">
                    <a:lumMod val="10000"/>
                    <a:lumOff val="90000"/>
                  </a:schemeClr>
                </a:solidFill>
                <a:latin typeface="Verdana" pitchFamily="34" charset="0"/>
              </a:rPr>
              <a:t>	</a:t>
            </a:r>
            <a:r>
              <a:rPr lang="en-US" sz="2800" dirty="0" err="1" smtClean="0">
                <a:solidFill>
                  <a:schemeClr val="bg2">
                    <a:lumMod val="10000"/>
                    <a:lumOff val="90000"/>
                  </a:schemeClr>
                </a:solidFill>
                <a:latin typeface="Verdana" pitchFamily="34" charset="0"/>
              </a:rPr>
              <a:t>Jalaluddin</a:t>
            </a:r>
            <a:r>
              <a:rPr lang="en-US" sz="2800" dirty="0" smtClean="0">
                <a:solidFill>
                  <a:schemeClr val="bg2">
                    <a:lumMod val="10000"/>
                    <a:lumOff val="90000"/>
                  </a:schemeClr>
                </a:solidFill>
                <a:latin typeface="Verdana" pitchFamily="34" charset="0"/>
              </a:rPr>
              <a:t> </a:t>
            </a:r>
            <a:r>
              <a:rPr lang="en-US" sz="2800" dirty="0" err="1" smtClean="0">
                <a:solidFill>
                  <a:schemeClr val="bg2">
                    <a:lumMod val="10000"/>
                    <a:lumOff val="90000"/>
                  </a:schemeClr>
                </a:solidFill>
                <a:latin typeface="Verdana" pitchFamily="34" charset="0"/>
              </a:rPr>
              <a:t>Khalji</a:t>
            </a:r>
            <a:r>
              <a:rPr lang="en-US" sz="2800" dirty="0" smtClean="0">
                <a:solidFill>
                  <a:schemeClr val="bg2">
                    <a:lumMod val="10000"/>
                    <a:lumOff val="90000"/>
                  </a:schemeClr>
                </a:solidFill>
                <a:latin typeface="Verdana" pitchFamily="34" charset="0"/>
              </a:rPr>
              <a:t> established </a:t>
            </a:r>
            <a:r>
              <a:rPr lang="en-US" sz="2800" dirty="0" err="1" smtClean="0">
                <a:solidFill>
                  <a:schemeClr val="bg2">
                    <a:lumMod val="10000"/>
                    <a:lumOff val="90000"/>
                  </a:schemeClr>
                </a:solidFill>
                <a:latin typeface="Verdana" pitchFamily="34" charset="0"/>
              </a:rPr>
              <a:t>Khalji</a:t>
            </a:r>
            <a:r>
              <a:rPr lang="en-US" sz="2800" dirty="0" smtClean="0">
                <a:solidFill>
                  <a:schemeClr val="bg2">
                    <a:lumMod val="10000"/>
                    <a:lumOff val="90000"/>
                  </a:schemeClr>
                </a:solidFill>
                <a:latin typeface="Verdana" pitchFamily="34" charset="0"/>
              </a:rPr>
              <a:t> dynasty. The founder of Turkish dynasty, </a:t>
            </a:r>
            <a:r>
              <a:rPr lang="en-US" sz="2800" dirty="0" err="1" smtClean="0">
                <a:solidFill>
                  <a:schemeClr val="bg2">
                    <a:lumMod val="10000"/>
                    <a:lumOff val="90000"/>
                  </a:schemeClr>
                </a:solidFill>
                <a:latin typeface="Verdana" pitchFamily="34" charset="0"/>
              </a:rPr>
              <a:t>Jalaluddin</a:t>
            </a:r>
            <a:r>
              <a:rPr lang="en-US" sz="2800" dirty="0" smtClean="0">
                <a:solidFill>
                  <a:schemeClr val="bg2">
                    <a:lumMod val="10000"/>
                    <a:lumOff val="90000"/>
                  </a:schemeClr>
                </a:solidFill>
                <a:latin typeface="Verdana" pitchFamily="34" charset="0"/>
              </a:rPr>
              <a:t> </a:t>
            </a:r>
            <a:r>
              <a:rPr lang="en-US" sz="2800" dirty="0" err="1" smtClean="0">
                <a:solidFill>
                  <a:schemeClr val="bg2">
                    <a:lumMod val="10000"/>
                    <a:lumOff val="90000"/>
                  </a:schemeClr>
                </a:solidFill>
                <a:latin typeface="Verdana" pitchFamily="34" charset="0"/>
              </a:rPr>
              <a:t>Khalji</a:t>
            </a:r>
            <a:r>
              <a:rPr lang="en-US" sz="2800" dirty="0" smtClean="0">
                <a:solidFill>
                  <a:schemeClr val="bg2">
                    <a:lumMod val="10000"/>
                    <a:lumOff val="90000"/>
                  </a:schemeClr>
                </a:solidFill>
                <a:latin typeface="Verdana" pitchFamily="34" charset="0"/>
              </a:rPr>
              <a:t> was seventy when he ascended the throne. He defeated the </a:t>
            </a:r>
            <a:r>
              <a:rPr lang="en-US" sz="2800" dirty="0" err="1" smtClean="0">
                <a:solidFill>
                  <a:schemeClr val="bg2">
                    <a:lumMod val="10000"/>
                    <a:lumOff val="90000"/>
                  </a:schemeClr>
                </a:solidFill>
                <a:latin typeface="Verdana" pitchFamily="34" charset="0"/>
              </a:rPr>
              <a:t>decendants</a:t>
            </a:r>
            <a:r>
              <a:rPr lang="en-US" sz="2800" dirty="0" smtClean="0">
                <a:solidFill>
                  <a:schemeClr val="bg2">
                    <a:lumMod val="10000"/>
                    <a:lumOff val="90000"/>
                  </a:schemeClr>
                </a:solidFill>
                <a:latin typeface="Verdana" pitchFamily="34" charset="0"/>
              </a:rPr>
              <a:t> of </a:t>
            </a:r>
            <a:r>
              <a:rPr lang="en-US" sz="2800" dirty="0" err="1" smtClean="0">
                <a:solidFill>
                  <a:schemeClr val="bg2">
                    <a:lumMod val="10000"/>
                    <a:lumOff val="90000"/>
                  </a:schemeClr>
                </a:solidFill>
                <a:latin typeface="Verdana" pitchFamily="34" charset="0"/>
              </a:rPr>
              <a:t>Balban</a:t>
            </a:r>
            <a:r>
              <a:rPr lang="en-US" sz="2800" dirty="0" smtClean="0">
                <a:solidFill>
                  <a:schemeClr val="bg2">
                    <a:lumMod val="10000"/>
                    <a:lumOff val="90000"/>
                  </a:schemeClr>
                </a:solidFill>
                <a:latin typeface="Verdana" pitchFamily="34" charset="0"/>
              </a:rPr>
              <a:t>, being victorious came to power. He was kind hearted, mild and trusting in nature. The most important event during the reign of </a:t>
            </a:r>
            <a:r>
              <a:rPr lang="en-US" sz="2800" dirty="0" err="1" smtClean="0">
                <a:solidFill>
                  <a:schemeClr val="bg2">
                    <a:lumMod val="10000"/>
                    <a:lumOff val="90000"/>
                  </a:schemeClr>
                </a:solidFill>
                <a:latin typeface="Verdana" pitchFamily="34" charset="0"/>
              </a:rPr>
              <a:t>Jalaluddin</a:t>
            </a:r>
            <a:r>
              <a:rPr lang="en-US" sz="2800" dirty="0" smtClean="0">
                <a:solidFill>
                  <a:schemeClr val="bg2">
                    <a:lumMod val="10000"/>
                    <a:lumOff val="90000"/>
                  </a:schemeClr>
                </a:solidFill>
                <a:latin typeface="Verdana" pitchFamily="34" charset="0"/>
              </a:rPr>
              <a:t> was attack on the </a:t>
            </a:r>
            <a:r>
              <a:rPr lang="en-US" sz="2800" dirty="0" err="1" smtClean="0">
                <a:solidFill>
                  <a:schemeClr val="bg2">
                    <a:lumMod val="10000"/>
                    <a:lumOff val="90000"/>
                  </a:schemeClr>
                </a:solidFill>
                <a:latin typeface="Verdana" pitchFamily="34" charset="0"/>
              </a:rPr>
              <a:t>Yadava</a:t>
            </a:r>
            <a:r>
              <a:rPr lang="en-US" sz="2800" dirty="0" smtClean="0">
                <a:solidFill>
                  <a:schemeClr val="bg2">
                    <a:lumMod val="10000"/>
                    <a:lumOff val="90000"/>
                  </a:schemeClr>
                </a:solidFill>
                <a:latin typeface="Verdana" pitchFamily="34" charset="0"/>
              </a:rPr>
              <a:t> city of </a:t>
            </a:r>
            <a:r>
              <a:rPr lang="en-US" sz="2800" dirty="0" err="1" smtClean="0">
                <a:solidFill>
                  <a:schemeClr val="bg2">
                    <a:lumMod val="10000"/>
                    <a:lumOff val="90000"/>
                  </a:schemeClr>
                </a:solidFill>
                <a:latin typeface="Verdana" pitchFamily="34" charset="0"/>
              </a:rPr>
              <a:t>Devagiri</a:t>
            </a:r>
            <a:r>
              <a:rPr lang="en-US" sz="2800" dirty="0" smtClean="0">
                <a:solidFill>
                  <a:schemeClr val="bg2">
                    <a:lumMod val="10000"/>
                    <a:lumOff val="90000"/>
                  </a:schemeClr>
                </a:solidFill>
                <a:latin typeface="Verdana" pitchFamily="34" charset="0"/>
              </a:rPr>
              <a:t>.</a:t>
            </a:r>
          </a:p>
          <a:p>
            <a:endParaRPr lang="en-US" sz="2800" dirty="0" smtClean="0">
              <a:solidFill>
                <a:schemeClr val="bg2">
                  <a:lumMod val="10000"/>
                  <a:lumOff val="90000"/>
                </a:schemeClr>
              </a:solidFill>
              <a:latin typeface="Verdana" pitchFamily="34" charset="0"/>
            </a:endParaRPr>
          </a:p>
          <a:p>
            <a:pPr eaLnBrk="0" hangingPunct="0"/>
            <a:endParaRPr lang="en-US" sz="2800" dirty="0" smtClean="0">
              <a:solidFill>
                <a:schemeClr val="bg2">
                  <a:lumMod val="10000"/>
                  <a:lumOff val="90000"/>
                </a:schemeClr>
              </a:solidFill>
            </a:endParaRPr>
          </a:p>
          <a:p>
            <a:endParaRPr lang="en-US" sz="2800" dirty="0">
              <a:solidFill>
                <a:schemeClr val="bg2">
                  <a:lumMod val="10000"/>
                  <a:lumOff val="9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Alauddin</a:t>
            </a:r>
            <a:r>
              <a:rPr lang="en-US" dirty="0" smtClean="0"/>
              <a:t> </a:t>
            </a:r>
            <a:r>
              <a:rPr lang="en-US" dirty="0" err="1" smtClean="0"/>
              <a:t>Khilji</a:t>
            </a:r>
            <a:endParaRPr lang="en-US" dirty="0"/>
          </a:p>
        </p:txBody>
      </p:sp>
      <p:sp>
        <p:nvSpPr>
          <p:cNvPr id="3" name="Content Placeholder 2"/>
          <p:cNvSpPr>
            <a:spLocks noGrp="1"/>
          </p:cNvSpPr>
          <p:nvPr>
            <p:ph idx="1"/>
          </p:nvPr>
        </p:nvSpPr>
        <p:spPr/>
        <p:txBody>
          <a:bodyPr/>
          <a:lstStyle/>
          <a:p>
            <a:r>
              <a:rPr lang="en-US" sz="2400" dirty="0" smtClean="0"/>
              <a:t>The New Emperor of Delhi, </a:t>
            </a:r>
            <a:r>
              <a:rPr lang="en-US" sz="2400" dirty="0" err="1" smtClean="0"/>
              <a:t>Alauddin</a:t>
            </a:r>
            <a:r>
              <a:rPr lang="en-US" sz="2400" dirty="0" smtClean="0"/>
              <a:t> </a:t>
            </a:r>
            <a:r>
              <a:rPr lang="en-US" sz="2400" dirty="0" err="1" smtClean="0"/>
              <a:t>Khalji</a:t>
            </a:r>
            <a:r>
              <a:rPr lang="en-US" sz="2400" dirty="0" smtClean="0"/>
              <a:t>, murdered his uncle </a:t>
            </a:r>
            <a:r>
              <a:rPr lang="en-US" sz="2400" dirty="0" err="1" smtClean="0"/>
              <a:t>Jalaluddin</a:t>
            </a:r>
            <a:r>
              <a:rPr lang="en-US" sz="2400" dirty="0" smtClean="0"/>
              <a:t> </a:t>
            </a:r>
            <a:r>
              <a:rPr lang="en-US" sz="2400" dirty="0" err="1" smtClean="0"/>
              <a:t>Firoze</a:t>
            </a:r>
            <a:r>
              <a:rPr lang="en-US" sz="2400" dirty="0" smtClean="0"/>
              <a:t> to gain the throne. It was his ambition to establish a vast empire. He introduced more controversial policies. All religious lands were confiscated and marriages between noble families were sanctioned by the King. The Emperor also introduced market and price control for </a:t>
            </a:r>
            <a:r>
              <a:rPr lang="en-US" sz="2400" dirty="0" err="1" smtClean="0"/>
              <a:t>foodgrains</a:t>
            </a:r>
            <a:r>
              <a:rPr lang="en-US" sz="2400" dirty="0" smtClean="0"/>
              <a:t>, cloth and other essentials. The land revenue was raised and made more efficient. Thus the Emperor enforced a highly </a:t>
            </a:r>
            <a:r>
              <a:rPr lang="en-US" sz="2400" dirty="0" err="1" smtClean="0"/>
              <a:t>centralised</a:t>
            </a:r>
            <a:r>
              <a:rPr lang="en-US" sz="2400" dirty="0" smtClean="0"/>
              <a:t> system of government</a:t>
            </a:r>
          </a:p>
          <a:p>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p:cNvPicPr>
            <a:picLocks noGrp="1" noChangeAspect="1" noChangeArrowheads="1"/>
          </p:cNvPicPr>
          <p:nvPr>
            <p:ph idx="1"/>
          </p:nvPr>
        </p:nvPicPr>
        <p:blipFill>
          <a:blip r:embed="rId2"/>
          <a:srcRect/>
          <a:stretch>
            <a:fillRect/>
          </a:stretch>
        </p:blipFill>
        <p:spPr bwMode="auto">
          <a:xfrm>
            <a:off x="838201" y="838200"/>
            <a:ext cx="74676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14" descr="Arabic calligraphy on ruins dating to the Khalji dynasty, New Delhi. Courtesy Yousuf Saeed. ">
            <a:hlinkClick r:id="rId2"/>
          </p:cNvPr>
          <p:cNvPicPr>
            <a:picLocks noGrp="1" noChangeAspect="1" noChangeArrowheads="1"/>
          </p:cNvPicPr>
          <p:nvPr>
            <p:ph idx="1"/>
          </p:nvPr>
        </p:nvPicPr>
        <p:blipFill>
          <a:blip r:embed="rId3"/>
          <a:srcRect/>
          <a:stretch>
            <a:fillRect/>
          </a:stretch>
        </p:blipFill>
        <p:spPr bwMode="auto">
          <a:xfrm>
            <a:off x="6248400" y="533400"/>
            <a:ext cx="2514600" cy="3676650"/>
          </a:xfrm>
          <a:prstGeom prst="rect">
            <a:avLst/>
          </a:prstGeom>
          <a:noFill/>
          <a:ln w="9525">
            <a:noFill/>
            <a:miter lim="800000"/>
            <a:headEnd/>
            <a:tailEnd/>
          </a:ln>
        </p:spPr>
      </p:pic>
      <p:pic>
        <p:nvPicPr>
          <p:cNvPr id="5" name="Picture 19" descr="Alai Darwaza, a monument at Mehrauli, New Delhi, representing Ala-ud-Din Khalji’s rule. Courtesy Yousuf Saeed. ">
            <a:hlinkClick r:id="rId4"/>
          </p:cNvPr>
          <p:cNvPicPr>
            <a:picLocks noChangeAspect="1" noChangeArrowheads="1"/>
          </p:cNvPicPr>
          <p:nvPr/>
        </p:nvPicPr>
        <p:blipFill>
          <a:blip r:embed="rId5"/>
          <a:srcRect/>
          <a:stretch>
            <a:fillRect/>
          </a:stretch>
        </p:blipFill>
        <p:spPr bwMode="auto">
          <a:xfrm>
            <a:off x="762000" y="3886200"/>
            <a:ext cx="2743200" cy="2971800"/>
          </a:xfrm>
          <a:prstGeom prst="rect">
            <a:avLst/>
          </a:prstGeom>
          <a:noFill/>
          <a:ln w="9525">
            <a:noFill/>
            <a:miter lim="800000"/>
            <a:headEnd/>
            <a:tailEnd/>
          </a:ln>
        </p:spPr>
      </p:pic>
      <p:pic>
        <p:nvPicPr>
          <p:cNvPr id="6" name="Picture 14" descr="http://www.storyofpakistan.com/images/P0202011.jpg"/>
          <p:cNvPicPr>
            <a:picLocks noChangeAspect="1" noChangeArrowheads="1"/>
          </p:cNvPicPr>
          <p:nvPr/>
        </p:nvPicPr>
        <p:blipFill>
          <a:blip r:embed="rId6"/>
          <a:srcRect/>
          <a:stretch>
            <a:fillRect/>
          </a:stretch>
        </p:blipFill>
        <p:spPr bwMode="auto">
          <a:xfrm>
            <a:off x="914400" y="304800"/>
            <a:ext cx="3886200" cy="3352800"/>
          </a:xfrm>
          <a:prstGeom prst="rect">
            <a:avLst/>
          </a:prstGeom>
          <a:noFill/>
        </p:spPr>
      </p:pic>
      <p:pic>
        <p:nvPicPr>
          <p:cNvPr id="7" name="Picture 7" descr="http://www.itihaas.com/alauddinkhalji.jpg"/>
          <p:cNvPicPr>
            <a:picLocks noChangeAspect="1" noChangeArrowheads="1"/>
          </p:cNvPicPr>
          <p:nvPr/>
        </p:nvPicPr>
        <p:blipFill>
          <a:blip r:embed="rId7"/>
          <a:srcRect/>
          <a:stretch>
            <a:fillRect/>
          </a:stretch>
        </p:blipFill>
        <p:spPr bwMode="auto">
          <a:xfrm>
            <a:off x="4572000" y="4267200"/>
            <a:ext cx="33528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TUGLAQ DYNASTY</a:t>
            </a:r>
            <a:endParaRPr lang="en-US" dirty="0"/>
          </a:p>
        </p:txBody>
      </p:sp>
      <p:sp>
        <p:nvSpPr>
          <p:cNvPr id="3" name="Content Placeholder 2"/>
          <p:cNvSpPr>
            <a:spLocks noGrp="1"/>
          </p:cNvSpPr>
          <p:nvPr>
            <p:ph idx="1"/>
          </p:nvPr>
        </p:nvSpPr>
        <p:spPr/>
        <p:txBody>
          <a:bodyPr/>
          <a:lstStyle/>
          <a:p>
            <a:r>
              <a:rPr lang="en-US" dirty="0" smtClean="0"/>
              <a:t>Ghazi </a:t>
            </a:r>
            <a:r>
              <a:rPr lang="en-US" dirty="0" err="1" smtClean="0"/>
              <a:t>Malik</a:t>
            </a:r>
            <a:r>
              <a:rPr lang="en-US" dirty="0" smtClean="0"/>
              <a:t> ascended the throne as Sultan </a:t>
            </a:r>
            <a:r>
              <a:rPr lang="en-US" dirty="0" err="1" smtClean="0"/>
              <a:t>Ghiyasuddin</a:t>
            </a:r>
            <a:r>
              <a:rPr lang="en-US" dirty="0" smtClean="0"/>
              <a:t> </a:t>
            </a:r>
            <a:r>
              <a:rPr lang="en-US" dirty="0" err="1" smtClean="0"/>
              <a:t>Tughluq</a:t>
            </a:r>
            <a:r>
              <a:rPr lang="en-US" dirty="0" smtClean="0"/>
              <a:t> Shah and founded the third dynasty of the Sultanate. The </a:t>
            </a:r>
            <a:r>
              <a:rPr lang="en-US" dirty="0" err="1" smtClean="0"/>
              <a:t>Tughluqs</a:t>
            </a:r>
            <a:r>
              <a:rPr lang="en-US" dirty="0" smtClean="0"/>
              <a:t> belonged to the "</a:t>
            </a:r>
            <a:r>
              <a:rPr lang="en-US" dirty="0" err="1" smtClean="0"/>
              <a:t>Qarauna</a:t>
            </a:r>
            <a:r>
              <a:rPr lang="en-US" dirty="0" smtClean="0"/>
              <a:t> Turk" tribe.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p:cNvPicPr>
            <a:picLocks noGrp="1" noChangeAspect="1" noChangeArrowheads="1"/>
          </p:cNvPicPr>
          <p:nvPr>
            <p:ph idx="1"/>
          </p:nvPr>
        </p:nvPicPr>
        <p:blipFill>
          <a:blip r:embed="rId2"/>
          <a:srcRect/>
          <a:stretch>
            <a:fillRect/>
          </a:stretch>
        </p:blipFill>
        <p:spPr bwMode="auto">
          <a:xfrm>
            <a:off x="838200" y="381000"/>
            <a:ext cx="7620000" cy="5867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Tarikh</a:t>
            </a:r>
            <a:r>
              <a:rPr lang="en-US" dirty="0" smtClean="0"/>
              <a:t>\</a:t>
            </a:r>
            <a:r>
              <a:rPr lang="en-US" dirty="0" err="1" smtClean="0"/>
              <a:t>Tawarikh</a:t>
            </a:r>
            <a:endParaRPr lang="en-US" dirty="0"/>
          </a:p>
        </p:txBody>
      </p:sp>
      <p:sp>
        <p:nvSpPr>
          <p:cNvPr id="3" name="Content Placeholder 2"/>
          <p:cNvSpPr>
            <a:spLocks noGrp="1"/>
          </p:cNvSpPr>
          <p:nvPr>
            <p:ph idx="1"/>
          </p:nvPr>
        </p:nvSpPr>
        <p:spPr/>
        <p:txBody>
          <a:bodyPr/>
          <a:lstStyle/>
          <a:p>
            <a:r>
              <a:rPr lang="en-US" dirty="0" err="1" smtClean="0"/>
              <a:t>Tarikh</a:t>
            </a:r>
            <a:r>
              <a:rPr lang="en-US" dirty="0" smtClean="0"/>
              <a:t>-History(singular)</a:t>
            </a:r>
          </a:p>
          <a:p>
            <a:r>
              <a:rPr lang="en-US" dirty="0" err="1" smtClean="0"/>
              <a:t>Tawarikh</a:t>
            </a:r>
            <a:r>
              <a:rPr lang="en-US" dirty="0" smtClean="0"/>
              <a:t>-Histories(Plural)</a:t>
            </a:r>
          </a:p>
          <a:p>
            <a:r>
              <a:rPr lang="en-US" dirty="0" smtClean="0"/>
              <a:t>Keep the following details in mind</a:t>
            </a:r>
          </a:p>
          <a:p>
            <a:r>
              <a:rPr lang="en-US" dirty="0" smtClean="0"/>
              <a:t>1)The authors of </a:t>
            </a:r>
            <a:r>
              <a:rPr lang="en-US" dirty="0" err="1" smtClean="0"/>
              <a:t>Tawarikh</a:t>
            </a:r>
            <a:r>
              <a:rPr lang="en-US" dirty="0" smtClean="0"/>
              <a:t> lived in the cities</a:t>
            </a:r>
          </a:p>
          <a:p>
            <a:r>
              <a:rPr lang="en-US" dirty="0" smtClean="0"/>
              <a:t>2)They often wrote histories in the hope of rich rewards.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Among the </a:t>
            </a:r>
            <a:r>
              <a:rPr lang="en-US" dirty="0" err="1" smtClean="0"/>
              <a:t>Tughluq</a:t>
            </a:r>
            <a:r>
              <a:rPr lang="en-US" dirty="0" smtClean="0"/>
              <a:t> dynasty, Muhammad </a:t>
            </a:r>
            <a:r>
              <a:rPr lang="en-US" dirty="0" err="1" smtClean="0"/>
              <a:t>Tughluq</a:t>
            </a:r>
            <a:r>
              <a:rPr lang="en-US" dirty="0" smtClean="0"/>
              <a:t> and </a:t>
            </a:r>
            <a:r>
              <a:rPr lang="en-US" dirty="0" err="1" smtClean="0"/>
              <a:t>Firuz</a:t>
            </a:r>
            <a:r>
              <a:rPr lang="en-US" dirty="0" smtClean="0"/>
              <a:t> </a:t>
            </a:r>
            <a:r>
              <a:rPr lang="en-US" dirty="0" err="1" smtClean="0"/>
              <a:t>Tughluq</a:t>
            </a:r>
            <a:r>
              <a:rPr lang="en-US" dirty="0" smtClean="0"/>
              <a:t> stand out. Muhammad </a:t>
            </a:r>
            <a:r>
              <a:rPr lang="en-US" dirty="0" err="1" smtClean="0"/>
              <a:t>Tughluq</a:t>
            </a:r>
            <a:r>
              <a:rPr lang="en-US" dirty="0" smtClean="0"/>
              <a:t> has been grossly misunderstood and is assessed on account of his five ambitious projects.</a:t>
            </a:r>
          </a:p>
          <a:p>
            <a:pPr eaLnBrk="0" hangingPunct="0"/>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 transfer of capital from Delhi to </a:t>
            </a:r>
            <a:r>
              <a:rPr lang="en-US" b="1" dirty="0" err="1" smtClean="0"/>
              <a:t>Devagiri</a:t>
            </a:r>
            <a:r>
              <a:rPr lang="en-US" b="1" dirty="0" smtClean="0"/>
              <a:t> (1327), </a:t>
            </a:r>
          </a:p>
          <a:p>
            <a:pPr eaLnBrk="0" hangingPunct="0"/>
            <a:r>
              <a:rPr lang="en-US" b="1" dirty="0" smtClean="0"/>
              <a:t>(b) introduction of token currency, </a:t>
            </a:r>
          </a:p>
          <a:p>
            <a:pPr eaLnBrk="0" hangingPunct="0"/>
            <a:r>
              <a:rPr lang="en-US" b="1" dirty="0" smtClean="0"/>
              <a:t>(c) expedition for the conquest of </a:t>
            </a:r>
            <a:r>
              <a:rPr lang="en-US" b="1" dirty="0" err="1" smtClean="0"/>
              <a:t>Khurasan</a:t>
            </a:r>
            <a:r>
              <a:rPr lang="en-US" b="1" dirty="0" smtClean="0"/>
              <a:t> and Iraq, </a:t>
            </a:r>
          </a:p>
          <a:p>
            <a:pPr eaLnBrk="0" hangingPunct="0"/>
            <a:r>
              <a:rPr lang="en-US" b="1" dirty="0" smtClean="0"/>
              <a:t>(d) conquest of </a:t>
            </a:r>
            <a:r>
              <a:rPr lang="en-US" b="1" dirty="0" err="1" smtClean="0"/>
              <a:t>Qarachil</a:t>
            </a:r>
            <a:r>
              <a:rPr lang="en-US" b="1" dirty="0" smtClean="0"/>
              <a:t> scheme, </a:t>
            </a:r>
          </a:p>
          <a:p>
            <a:pPr eaLnBrk="0" hangingPunct="0"/>
            <a:r>
              <a:rPr lang="en-US" b="1" dirty="0" smtClean="0"/>
              <a:t>(e) increase in land revenue in the </a:t>
            </a:r>
            <a:r>
              <a:rPr lang="en-US" b="1" dirty="0" err="1" smtClean="0"/>
              <a:t>Doab</a:t>
            </a:r>
            <a:r>
              <a:rPr lang="en-US" b="1" dirty="0" smtClean="0"/>
              <a:t> </a:t>
            </a:r>
          </a:p>
          <a:p>
            <a:pPr eaLnBrk="0" hangingPunct="0"/>
            <a:endParaRPr lang="en-US" b="1"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6" descr="http://www.webindia123.com/history/images/empire%20of%20muhammads%20bin%20tuglaq.jpg"/>
          <p:cNvPicPr>
            <a:picLocks noGrp="1" noChangeAspect="1" noChangeArrowheads="1"/>
          </p:cNvPicPr>
          <p:nvPr>
            <p:ph idx="1"/>
          </p:nvPr>
        </p:nvPicPr>
        <p:blipFill>
          <a:blip r:embed="rId2"/>
          <a:srcRect/>
          <a:stretch>
            <a:fillRect/>
          </a:stretch>
        </p:blipFill>
        <p:spPr bwMode="auto">
          <a:xfrm>
            <a:off x="1447800" y="457200"/>
            <a:ext cx="6553200"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9222" name="Object 6"/>
          <p:cNvGraphicFramePr>
            <a:graphicFrameLocks noChangeAspect="1"/>
          </p:cNvGraphicFramePr>
          <p:nvPr>
            <p:ph idx="1"/>
          </p:nvPr>
        </p:nvGraphicFramePr>
        <p:xfrm>
          <a:off x="3924300" y="533400"/>
          <a:ext cx="4762500" cy="5943600"/>
        </p:xfrm>
        <a:graphic>
          <a:graphicData uri="http://schemas.openxmlformats.org/presentationml/2006/ole">
            <p:oleObj spid="_x0000_s2050" name="Photo Editor Photo" r:id="rId3" imgW="2057143" imgH="1371429" progId="">
              <p:embed/>
            </p:oleObj>
          </a:graphicData>
        </a:graphic>
      </p:graphicFrame>
      <p:pic>
        <p:nvPicPr>
          <p:cNvPr id="5" name="Picture 8" descr="http://www.storyofpakistan.com/images/P0203011.jpg"/>
          <p:cNvPicPr>
            <a:picLocks noChangeAspect="1" noChangeArrowheads="1"/>
          </p:cNvPicPr>
          <p:nvPr/>
        </p:nvPicPr>
        <p:blipFill>
          <a:blip r:embed="rId4"/>
          <a:srcRect/>
          <a:stretch>
            <a:fillRect/>
          </a:stretch>
        </p:blipFill>
        <p:spPr bwMode="auto">
          <a:xfrm>
            <a:off x="533400" y="4419600"/>
            <a:ext cx="2209800" cy="2192338"/>
          </a:xfrm>
          <a:prstGeom prst="rect">
            <a:avLst/>
          </a:prstGeom>
          <a:noFill/>
        </p:spPr>
      </p:pic>
      <p:pic>
        <p:nvPicPr>
          <p:cNvPr id="6" name="Picture 12" descr="http://www.storyofpakistan.com/images/P0203012.jpg"/>
          <p:cNvPicPr>
            <a:picLocks noChangeAspect="1" noChangeArrowheads="1"/>
          </p:cNvPicPr>
          <p:nvPr/>
        </p:nvPicPr>
        <p:blipFill>
          <a:blip r:embed="rId5"/>
          <a:srcRect/>
          <a:stretch>
            <a:fillRect/>
          </a:stretch>
        </p:blipFill>
        <p:spPr bwMode="auto">
          <a:xfrm>
            <a:off x="304800" y="304800"/>
            <a:ext cx="25908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randombar(horizontal)">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SAYYID DYNASTY</a:t>
            </a:r>
            <a:endParaRPr lang="en-US" dirty="0"/>
          </a:p>
        </p:txBody>
      </p:sp>
      <p:sp>
        <p:nvSpPr>
          <p:cNvPr id="3" name="Content Placeholder 2"/>
          <p:cNvSpPr>
            <a:spLocks noGrp="1"/>
          </p:cNvSpPr>
          <p:nvPr>
            <p:ph idx="1"/>
          </p:nvPr>
        </p:nvSpPr>
        <p:spPr/>
        <p:txBody>
          <a:bodyPr/>
          <a:lstStyle/>
          <a:p>
            <a:r>
              <a:rPr lang="en-US" b="1" dirty="0" err="1" smtClean="0"/>
              <a:t>Khizr</a:t>
            </a:r>
            <a:r>
              <a:rPr lang="en-US" b="1" dirty="0" smtClean="0"/>
              <a:t> Khan, the founder of the </a:t>
            </a:r>
            <a:r>
              <a:rPr lang="en-US" b="1" dirty="0" err="1" smtClean="0"/>
              <a:t>Saiyid</a:t>
            </a:r>
            <a:r>
              <a:rPr lang="en-US" b="1" dirty="0" smtClean="0"/>
              <a:t> dynasty had collaborated with </a:t>
            </a:r>
            <a:r>
              <a:rPr lang="en-US" b="1" dirty="0" err="1" smtClean="0"/>
              <a:t>Timur</a:t>
            </a:r>
            <a:r>
              <a:rPr lang="en-US" b="1" dirty="0" smtClean="0"/>
              <a:t> and as a reward he was given the governorship of Lahore, Multan and </a:t>
            </a:r>
            <a:r>
              <a:rPr lang="en-US" b="1" dirty="0" err="1" smtClean="0"/>
              <a:t>Dipalpur</a:t>
            </a:r>
            <a:r>
              <a:rPr lang="en-US" b="1" dirty="0" smtClean="0"/>
              <a:t>. In 1414, he invaded Delhi and became it’s master. </a:t>
            </a:r>
            <a:r>
              <a:rPr lang="en-US" b="1" dirty="0" err="1" smtClean="0"/>
              <a:t>Alauddin</a:t>
            </a:r>
            <a:r>
              <a:rPr lang="en-US" b="1" dirty="0" smtClean="0"/>
              <a:t> </a:t>
            </a:r>
            <a:r>
              <a:rPr lang="en-US" b="1" dirty="0" err="1" smtClean="0"/>
              <a:t>Alam</a:t>
            </a:r>
            <a:r>
              <a:rPr lang="en-US" b="1" dirty="0" smtClean="0"/>
              <a:t> Shah was the last ruler of the </a:t>
            </a:r>
            <a:r>
              <a:rPr lang="en-US" b="1" dirty="0" err="1" smtClean="0"/>
              <a:t>Saiyid</a:t>
            </a:r>
            <a:r>
              <a:rPr lang="en-US" b="1" dirty="0" smtClean="0"/>
              <a:t> dynasty and hardly did more than sustain the Sultanate in Delhi until 1451.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7" descr="http://www.khyber.demon.co.uk/history/pakistan/images/delhi_s.jpg"/>
          <p:cNvPicPr>
            <a:picLocks noGrp="1" noChangeAspect="1" noChangeArrowheads="1"/>
          </p:cNvPicPr>
          <p:nvPr>
            <p:ph idx="1"/>
          </p:nvPr>
        </p:nvPicPr>
        <p:blipFill>
          <a:blip r:embed="rId2"/>
          <a:srcRect/>
          <a:stretch>
            <a:fillRect/>
          </a:stretch>
        </p:blipFill>
        <p:spPr bwMode="auto">
          <a:xfrm>
            <a:off x="1752600" y="609600"/>
            <a:ext cx="6477000" cy="57911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9" descr="http://www.storyofpakistan.com/images/P0204012.jpg"/>
          <p:cNvPicPr>
            <a:picLocks noGrp="1" noChangeAspect="1" noChangeArrowheads="1"/>
          </p:cNvPicPr>
          <p:nvPr>
            <p:ph idx="1"/>
          </p:nvPr>
        </p:nvPicPr>
        <p:blipFill>
          <a:blip r:embed="rId2"/>
          <a:srcRect/>
          <a:stretch>
            <a:fillRect/>
          </a:stretch>
        </p:blipFill>
        <p:spPr bwMode="auto">
          <a:xfrm>
            <a:off x="1524000" y="1676400"/>
            <a:ext cx="4191000" cy="4633913"/>
          </a:xfrm>
          <a:prstGeom prst="rect">
            <a:avLst/>
          </a:prstGeom>
          <a:noFill/>
        </p:spPr>
      </p:pic>
      <p:pic>
        <p:nvPicPr>
          <p:cNvPr id="5" name="Picture 19" descr="http://www.med.unc.edu/~nupam/gaz1.GIF"/>
          <p:cNvPicPr>
            <a:picLocks noChangeAspect="1" noChangeArrowheads="1"/>
          </p:cNvPicPr>
          <p:nvPr/>
        </p:nvPicPr>
        <p:blipFill>
          <a:blip r:embed="rId3"/>
          <a:srcRect/>
          <a:stretch>
            <a:fillRect/>
          </a:stretch>
        </p:blipFill>
        <p:spPr bwMode="auto">
          <a:xfrm>
            <a:off x="6248400" y="3733800"/>
            <a:ext cx="1676400" cy="2628900"/>
          </a:xfrm>
          <a:prstGeom prst="rect">
            <a:avLst/>
          </a:prstGeom>
          <a:noFill/>
        </p:spPr>
      </p:pic>
      <p:pic>
        <p:nvPicPr>
          <p:cNvPr id="6" name="Picture 21" descr="http://www.med.unc.edu/~nupam/gaz1.GIF"/>
          <p:cNvPicPr>
            <a:picLocks noChangeAspect="1" noChangeArrowheads="1"/>
          </p:cNvPicPr>
          <p:nvPr/>
        </p:nvPicPr>
        <p:blipFill>
          <a:blip r:embed="rId3"/>
          <a:srcRect/>
          <a:stretch>
            <a:fillRect/>
          </a:stretch>
        </p:blipFill>
        <p:spPr bwMode="auto">
          <a:xfrm>
            <a:off x="7086600" y="1295400"/>
            <a:ext cx="1638300" cy="2095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LODHI DYNASTY</a:t>
            </a:r>
            <a:endParaRPr lang="en-US" dirty="0"/>
          </a:p>
        </p:txBody>
      </p:sp>
      <p:sp>
        <p:nvSpPr>
          <p:cNvPr id="3" name="Content Placeholder 2"/>
          <p:cNvSpPr>
            <a:spLocks noGrp="1"/>
          </p:cNvSpPr>
          <p:nvPr>
            <p:ph idx="1"/>
          </p:nvPr>
        </p:nvSpPr>
        <p:spPr/>
        <p:txBody>
          <a:bodyPr/>
          <a:lstStyle/>
          <a:p>
            <a:r>
              <a:rPr lang="en-US" sz="2800" b="1" dirty="0" smtClean="0"/>
              <a:t>After thirty-seven years of chaotic rule, </a:t>
            </a:r>
            <a:r>
              <a:rPr lang="en-US" sz="2800" b="1" dirty="0" err="1" smtClean="0"/>
              <a:t>Bahlol</a:t>
            </a:r>
            <a:r>
              <a:rPr lang="en-US" sz="2800" b="1" dirty="0" smtClean="0"/>
              <a:t> </a:t>
            </a:r>
            <a:r>
              <a:rPr lang="en-US" sz="2800" b="1" dirty="0" err="1" smtClean="0"/>
              <a:t>Lodhi</a:t>
            </a:r>
            <a:r>
              <a:rPr lang="en-US" sz="2800" b="1" dirty="0" smtClean="0"/>
              <a:t> recognized as primus </a:t>
            </a:r>
            <a:r>
              <a:rPr lang="en-US" sz="2800" b="1" dirty="0" err="1" smtClean="0"/>
              <a:t>interpares</a:t>
            </a:r>
            <a:r>
              <a:rPr lang="en-US" sz="2800" b="1" dirty="0" smtClean="0"/>
              <a:t> by his compatriots, acquired control of Delhi and laid the foundation of the </a:t>
            </a:r>
            <a:r>
              <a:rPr lang="en-US" sz="2800" b="1" dirty="0" err="1" smtClean="0"/>
              <a:t>Lodhi</a:t>
            </a:r>
            <a:r>
              <a:rPr lang="en-US" sz="2800" b="1" dirty="0" smtClean="0"/>
              <a:t> dynasty. The </a:t>
            </a:r>
            <a:r>
              <a:rPr lang="en-US" sz="2800" b="1" dirty="0" err="1" smtClean="0"/>
              <a:t>Lodhis</a:t>
            </a:r>
            <a:r>
              <a:rPr lang="en-US" sz="2800" b="1" dirty="0" smtClean="0"/>
              <a:t> ruled for seventy-five years, were Afghans by race. The last </a:t>
            </a:r>
            <a:r>
              <a:rPr lang="en-US" sz="2800" b="1" dirty="0" err="1" smtClean="0"/>
              <a:t>Lodhi</a:t>
            </a:r>
            <a:r>
              <a:rPr lang="en-US" sz="2800" b="1" dirty="0" smtClean="0"/>
              <a:t> Sultan, Ibrahim </a:t>
            </a:r>
            <a:r>
              <a:rPr lang="en-US" sz="2800" b="1" dirty="0" err="1" smtClean="0"/>
              <a:t>Lodhi</a:t>
            </a:r>
            <a:r>
              <a:rPr lang="en-US" sz="2800" b="1" dirty="0" smtClean="0"/>
              <a:t> (1517-26) was defeated and killed by Babur in the first battle of </a:t>
            </a:r>
            <a:r>
              <a:rPr lang="en-US" sz="2800" b="1" dirty="0" err="1" smtClean="0"/>
              <a:t>Panipat</a:t>
            </a:r>
            <a:r>
              <a:rPr lang="en-US" sz="2800" b="1" dirty="0" smtClean="0"/>
              <a:t> in 1526. With the fall of the </a:t>
            </a:r>
            <a:r>
              <a:rPr lang="en-US" sz="2800" b="1" dirty="0" err="1" smtClean="0"/>
              <a:t>Lodhis</a:t>
            </a:r>
            <a:r>
              <a:rPr lang="en-US" sz="2800" b="1" dirty="0" smtClean="0"/>
              <a:t>, the Sultanate of Delhi also ended </a:t>
            </a:r>
          </a:p>
          <a:p>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http://www.itihaas.com/lodi.jpg"/>
          <p:cNvPicPr>
            <a:picLocks noGrp="1" noChangeAspect="1" noChangeArrowheads="1"/>
          </p:cNvPicPr>
          <p:nvPr>
            <p:ph idx="1"/>
          </p:nvPr>
        </p:nvPicPr>
        <p:blipFill>
          <a:blip r:embed="rId3"/>
          <a:srcRect/>
          <a:stretch>
            <a:fillRect/>
          </a:stretch>
        </p:blipFill>
        <p:spPr bwMode="auto">
          <a:xfrm>
            <a:off x="1981200" y="457200"/>
            <a:ext cx="4648200" cy="2540000"/>
          </a:xfrm>
          <a:prstGeom prst="rect">
            <a:avLst/>
          </a:prstGeom>
          <a:noFill/>
        </p:spPr>
      </p:pic>
      <p:graphicFrame>
        <p:nvGraphicFramePr>
          <p:cNvPr id="17415" name="Object 7"/>
          <p:cNvGraphicFramePr>
            <a:graphicFrameLocks noChangeAspect="1"/>
          </p:cNvGraphicFramePr>
          <p:nvPr/>
        </p:nvGraphicFramePr>
        <p:xfrm>
          <a:off x="4495800" y="3200400"/>
          <a:ext cx="4343400" cy="3352800"/>
        </p:xfrm>
        <a:graphic>
          <a:graphicData uri="http://schemas.openxmlformats.org/presentationml/2006/ole">
            <p:oleObj spid="_x0000_s3074" name="Photo Editor Photo" r:id="rId4" imgW="2057143" imgH="1371429" progId="">
              <p:embed/>
            </p:oleObj>
          </a:graphicData>
        </a:graphic>
      </p:graphicFrame>
      <p:graphicFrame>
        <p:nvGraphicFramePr>
          <p:cNvPr id="21514" name="Object 10"/>
          <p:cNvGraphicFramePr>
            <a:graphicFrameLocks noChangeAspect="1"/>
          </p:cNvGraphicFramePr>
          <p:nvPr/>
        </p:nvGraphicFramePr>
        <p:xfrm>
          <a:off x="381000" y="3276600"/>
          <a:ext cx="3276600" cy="3581400"/>
        </p:xfrm>
        <a:graphic>
          <a:graphicData uri="http://schemas.openxmlformats.org/presentationml/2006/ole">
            <p:oleObj spid="_x0000_s3075" name="Photo Editor Photo" r:id="rId5" imgW="2057143" imgH="140989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7415"/>
                                        </p:tgtEl>
                                        <p:attrNameLst>
                                          <p:attrName>style.visibility</p:attrName>
                                        </p:attrNameLst>
                                      </p:cBhvr>
                                      <p:to>
                                        <p:strVal val="visible"/>
                                      </p:to>
                                    </p:set>
                                    <p:anim calcmode="lin" valueType="num">
                                      <p:cBhvr>
                                        <p:cTn id="11" dur="500" fill="hold"/>
                                        <p:tgtEl>
                                          <p:spTgt spid="17415"/>
                                        </p:tgtEl>
                                        <p:attrNameLst>
                                          <p:attrName>ppt_w</p:attrName>
                                        </p:attrNameLst>
                                      </p:cBhvr>
                                      <p:tavLst>
                                        <p:tav tm="0">
                                          <p:val>
                                            <p:fltVal val="0"/>
                                          </p:val>
                                        </p:tav>
                                        <p:tav tm="100000">
                                          <p:val>
                                            <p:strVal val="#ppt_w"/>
                                          </p:val>
                                        </p:tav>
                                      </p:tavLst>
                                    </p:anim>
                                    <p:anim calcmode="lin" valueType="num">
                                      <p:cBhvr>
                                        <p:cTn id="12" dur="500" fill="hold"/>
                                        <p:tgtEl>
                                          <p:spTgt spid="1741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21514"/>
                                        </p:tgtEl>
                                        <p:attrNameLst>
                                          <p:attrName>style.visibility</p:attrName>
                                        </p:attrNameLst>
                                      </p:cBhvr>
                                      <p:to>
                                        <p:strVal val="visible"/>
                                      </p:to>
                                    </p:set>
                                    <p:animEffect transition="in" filter="barn(outVertical)">
                                      <p:cBhvr>
                                        <p:cTn id="16"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Dehli-i-Kuhna</a:t>
            </a:r>
            <a:endParaRPr lang="en-US" dirty="0"/>
          </a:p>
        </p:txBody>
      </p:sp>
      <p:sp>
        <p:nvSpPr>
          <p:cNvPr id="3" name="Content Placeholder 2"/>
          <p:cNvSpPr>
            <a:spLocks noGrp="1"/>
          </p:cNvSpPr>
          <p:nvPr>
            <p:ph idx="1"/>
          </p:nvPr>
        </p:nvSpPr>
        <p:spPr>
          <a:xfrm>
            <a:off x="1066800" y="1676400"/>
            <a:ext cx="7772400" cy="4648200"/>
          </a:xfrm>
        </p:spPr>
        <p:txBody>
          <a:bodyPr/>
          <a:lstStyle/>
          <a:p>
            <a:r>
              <a:rPr lang="en-US" dirty="0" smtClean="0"/>
              <a:t>After the Turkish conquest the city underwent a complete transformation</a:t>
            </a:r>
            <a:r>
              <a:rPr lang="en-US" dirty="0" smtClean="0"/>
              <a:t>. </a:t>
            </a:r>
            <a:r>
              <a:rPr lang="en-US" dirty="0" smtClean="0"/>
              <a:t>The small fort amidst the present ruins on the rocky ground became the nucleus of Delhi, referred to in the fourteenth century as </a:t>
            </a:r>
            <a:r>
              <a:rPr lang="en-US" dirty="0" err="1" smtClean="0"/>
              <a:t>Dehli-i</a:t>
            </a:r>
            <a:r>
              <a:rPr lang="en-US" dirty="0" smtClean="0"/>
              <a:t> </a:t>
            </a:r>
            <a:r>
              <a:rPr lang="en-US" dirty="0" err="1" smtClean="0"/>
              <a:t>Kuhna</a:t>
            </a:r>
            <a:r>
              <a:rPr lang="en-US" dirty="0" smtClean="0"/>
              <a:t> or “Old </a:t>
            </a:r>
            <a:r>
              <a:rPr lang="en-US" dirty="0" err="1" smtClean="0"/>
              <a:t>Dehli</a:t>
            </a:r>
            <a:r>
              <a:rPr lang="en-US" dirty="0" smtClean="0"/>
              <a:t>”. The </a:t>
            </a:r>
            <a:r>
              <a:rPr lang="en-US" dirty="0" err="1" smtClean="0"/>
              <a:t>Ghorian</a:t>
            </a:r>
            <a:r>
              <a:rPr lang="en-US" dirty="0" smtClean="0"/>
              <a:t>-Turkish conquerors started building their city around the fortress they had captured.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Siri</a:t>
            </a:r>
            <a:endParaRPr lang="en-US" dirty="0"/>
          </a:p>
        </p:txBody>
      </p:sp>
      <p:sp>
        <p:nvSpPr>
          <p:cNvPr id="3" name="Content Placeholder 2"/>
          <p:cNvSpPr>
            <a:spLocks noGrp="1"/>
          </p:cNvSpPr>
          <p:nvPr>
            <p:ph idx="1"/>
          </p:nvPr>
        </p:nvSpPr>
        <p:spPr>
          <a:xfrm>
            <a:off x="1066800" y="1676400"/>
            <a:ext cx="7772400" cy="4419600"/>
          </a:xfrm>
        </p:spPr>
        <p:txBody>
          <a:bodyPr/>
          <a:lstStyle/>
          <a:p>
            <a:r>
              <a:rPr lang="en-US" dirty="0" err="1" smtClean="0"/>
              <a:t>Siri</a:t>
            </a:r>
            <a:r>
              <a:rPr lang="en-US" dirty="0" smtClean="0"/>
              <a:t> was a plain waste ground (</a:t>
            </a:r>
            <a:r>
              <a:rPr lang="en-US" dirty="0" err="1" smtClean="0"/>
              <a:t>sahra</a:t>
            </a:r>
            <a:r>
              <a:rPr lang="en-US" dirty="0" smtClean="0"/>
              <a:t>) almost adjoining the old city of Delhi to its </a:t>
            </a:r>
            <a:r>
              <a:rPr lang="en-US" dirty="0" smtClean="0"/>
              <a:t>north-east.</a:t>
            </a:r>
            <a:r>
              <a:rPr lang="en-US" dirty="0" smtClean="0"/>
              <a:t> The Imperial camp – </a:t>
            </a:r>
            <a:r>
              <a:rPr lang="en-US" dirty="0" err="1" smtClean="0"/>
              <a:t>Siri</a:t>
            </a:r>
            <a:r>
              <a:rPr lang="en-US" dirty="0" smtClean="0"/>
              <a:t> – is the creation of the reign of </a:t>
            </a:r>
            <a:r>
              <a:rPr lang="en-US" dirty="0" err="1" smtClean="0"/>
              <a:t>Alauddin</a:t>
            </a:r>
            <a:r>
              <a:rPr lang="en-US" dirty="0" smtClean="0"/>
              <a:t> </a:t>
            </a:r>
            <a:r>
              <a:rPr lang="en-US" dirty="0" err="1" smtClean="0"/>
              <a:t>Khalji</a:t>
            </a:r>
            <a:r>
              <a:rPr lang="en-US" dirty="0" smtClean="0"/>
              <a:t> (1296 –1316</a:t>
            </a:r>
            <a:r>
              <a:rPr lang="en-US" dirty="0" smtClean="0"/>
              <a:t>).</a:t>
            </a:r>
            <a:r>
              <a:rPr lang="en-US" dirty="0" smtClean="0"/>
              <a:t> Initially, the settlement of </a:t>
            </a:r>
            <a:r>
              <a:rPr lang="en-US" dirty="0" err="1" smtClean="0"/>
              <a:t>Siri</a:t>
            </a:r>
            <a:r>
              <a:rPr lang="en-US" dirty="0" smtClean="0"/>
              <a:t> was called </a:t>
            </a:r>
            <a:r>
              <a:rPr lang="en-US" dirty="0" err="1" smtClean="0"/>
              <a:t>Lashkar</a:t>
            </a:r>
            <a:r>
              <a:rPr lang="en-US" dirty="0" smtClean="0"/>
              <a:t> or </a:t>
            </a:r>
            <a:r>
              <a:rPr lang="en-US" dirty="0" err="1" smtClean="0"/>
              <a:t>Lashkargah</a:t>
            </a:r>
            <a:r>
              <a:rPr lang="en-US" dirty="0" smtClean="0"/>
              <a:t> (army encampment), while the </a:t>
            </a:r>
            <a:r>
              <a:rPr lang="en-US" dirty="0" err="1" smtClean="0"/>
              <a:t>Qutb</a:t>
            </a:r>
            <a:r>
              <a:rPr lang="en-US" dirty="0" smtClean="0"/>
              <a:t> Delhi was known as </a:t>
            </a:r>
            <a:r>
              <a:rPr lang="en-US" dirty="0" err="1" smtClean="0"/>
              <a:t>Shahr</a:t>
            </a:r>
            <a:r>
              <a:rPr lang="en-US" dirty="0" smtClean="0"/>
              <a:t> (city).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Jahanpanah</a:t>
            </a:r>
            <a:endParaRPr lang="en-US" dirty="0"/>
          </a:p>
        </p:txBody>
      </p:sp>
      <p:sp>
        <p:nvSpPr>
          <p:cNvPr id="3" name="Content Placeholder 2"/>
          <p:cNvSpPr>
            <a:spLocks noGrp="1"/>
          </p:cNvSpPr>
          <p:nvPr>
            <p:ph idx="1"/>
          </p:nvPr>
        </p:nvSpPr>
        <p:spPr>
          <a:xfrm>
            <a:off x="1066800" y="1676400"/>
            <a:ext cx="7772400" cy="4648200"/>
          </a:xfrm>
        </p:spPr>
        <p:txBody>
          <a:bodyPr/>
          <a:lstStyle/>
          <a:p>
            <a:r>
              <a:rPr lang="en-US" b="1" dirty="0" err="1" smtClean="0"/>
              <a:t>Jahanpanah</a:t>
            </a:r>
            <a:r>
              <a:rPr lang="en-US" dirty="0" smtClean="0"/>
              <a:t> </a:t>
            </a:r>
            <a:r>
              <a:rPr lang="en-US" dirty="0" smtClean="0"/>
              <a:t>was </a:t>
            </a:r>
            <a:r>
              <a:rPr lang="en-US" dirty="0" smtClean="0"/>
              <a:t>the fourth medieval city of </a:t>
            </a:r>
            <a:r>
              <a:rPr lang="en-US" dirty="0" smtClean="0">
                <a:hlinkClick r:id="rId2" tooltip="Delhi"/>
              </a:rPr>
              <a:t>Delhi</a:t>
            </a:r>
            <a:r>
              <a:rPr lang="en-US" dirty="0" smtClean="0"/>
              <a:t> established in 1326–1327 by </a:t>
            </a:r>
            <a:r>
              <a:rPr lang="en-US" dirty="0" smtClean="0">
                <a:hlinkClick r:id="rId3" tooltip="Muhammad bin Tughlaq"/>
              </a:rPr>
              <a:t>Muhammad bin </a:t>
            </a:r>
            <a:r>
              <a:rPr lang="en-US" dirty="0" err="1" smtClean="0">
                <a:hlinkClick r:id="rId3" tooltip="Muhammad bin Tughlaq"/>
              </a:rPr>
              <a:t>Tughlaq</a:t>
            </a:r>
            <a:r>
              <a:rPr lang="en-US" dirty="0" smtClean="0"/>
              <a:t> (1321–51), of the </a:t>
            </a:r>
            <a:r>
              <a:rPr lang="en-US" dirty="0" smtClean="0">
                <a:hlinkClick r:id="rId4" tooltip="Delhi Sultanate"/>
              </a:rPr>
              <a:t>Delhi Sultanate</a:t>
            </a:r>
            <a:r>
              <a:rPr lang="en-US" dirty="0" smtClean="0"/>
              <a:t>. To address the constant threat of the </a:t>
            </a:r>
            <a:r>
              <a:rPr lang="en-US" dirty="0" smtClean="0">
                <a:hlinkClick r:id="rId5" tooltip="Mongols"/>
              </a:rPr>
              <a:t>Mongols</a:t>
            </a:r>
            <a:r>
              <a:rPr lang="en-US" dirty="0" smtClean="0"/>
              <a:t>, </a:t>
            </a:r>
            <a:r>
              <a:rPr lang="en-US" dirty="0" err="1" smtClean="0"/>
              <a:t>Tughlaq</a:t>
            </a:r>
            <a:r>
              <a:rPr lang="en-US" dirty="0" smtClean="0"/>
              <a:t> built the fortified city of </a:t>
            </a:r>
            <a:r>
              <a:rPr lang="en-US" dirty="0" err="1" smtClean="0"/>
              <a:t>Jahanpanah</a:t>
            </a:r>
            <a:r>
              <a:rPr lang="en-US" dirty="0" smtClean="0"/>
              <a:t> (meaning in Persian: “Refuge of the World”) </a:t>
            </a:r>
            <a:r>
              <a:rPr lang="en-US" dirty="0" smtClean="0"/>
              <a:t> </a:t>
            </a:r>
            <a:r>
              <a:rPr lang="en-US" dirty="0" smtClean="0"/>
              <a:t>all the establishments lying between </a:t>
            </a:r>
            <a:r>
              <a:rPr lang="en-US" dirty="0" err="1" smtClean="0">
                <a:hlinkClick r:id="rId6" tooltip="Qila Rai Pithora"/>
              </a:rPr>
              <a:t>Qila</a:t>
            </a:r>
            <a:r>
              <a:rPr lang="en-US" dirty="0" smtClean="0">
                <a:hlinkClick r:id="rId6" tooltip="Qila Rai Pithora"/>
              </a:rPr>
              <a:t> </a:t>
            </a:r>
            <a:r>
              <a:rPr lang="en-US" dirty="0" err="1" smtClean="0">
                <a:hlinkClick r:id="rId6" tooltip="Qila Rai Pithora"/>
              </a:rPr>
              <a:t>Rai</a:t>
            </a:r>
            <a:r>
              <a:rPr lang="en-US" dirty="0" smtClean="0">
                <a:hlinkClick r:id="rId6" tooltip="Qila Rai Pithora"/>
              </a:rPr>
              <a:t> </a:t>
            </a:r>
            <a:r>
              <a:rPr lang="en-US" dirty="0" err="1" smtClean="0">
                <a:hlinkClick r:id="rId6" tooltip="Qila Rai Pithora"/>
              </a:rPr>
              <a:t>Pithora</a:t>
            </a:r>
            <a:r>
              <a:rPr lang="en-US" dirty="0" smtClean="0"/>
              <a:t> and </a:t>
            </a:r>
            <a:r>
              <a:rPr lang="en-US" dirty="0" err="1" smtClean="0">
                <a:hlinkClick r:id="rId7" tooltip="Siri Fort"/>
              </a:rPr>
              <a:t>Siri</a:t>
            </a:r>
            <a:r>
              <a:rPr lang="en-US" dirty="0" smtClean="0">
                <a:hlinkClick r:id="rId7" tooltip="Siri Fort"/>
              </a:rPr>
              <a:t> Fort</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jan.ucc.nau.edu/~sj6/schmidt18a.jpg"/>
          <p:cNvPicPr>
            <a:picLocks noGrp="1" noChangeAspect="1" noChangeArrowheads="1"/>
          </p:cNvPicPr>
          <p:nvPr>
            <p:ph idx="1"/>
          </p:nvPr>
        </p:nvPicPr>
        <p:blipFill>
          <a:blip r:embed="rId2"/>
          <a:srcRect/>
          <a:stretch>
            <a:fillRect/>
          </a:stretch>
        </p:blipFill>
        <p:spPr bwMode="auto">
          <a:xfrm>
            <a:off x="1219200" y="457200"/>
            <a:ext cx="7467600" cy="6096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p:cNvPicPr>
            <a:picLocks noGrp="1" noChangeAspect="1" noChangeArrowheads="1"/>
          </p:cNvPicPr>
          <p:nvPr>
            <p:ph idx="1"/>
          </p:nvPr>
        </p:nvPicPr>
        <p:blipFill>
          <a:blip r:embed="rId2"/>
          <a:srcRect/>
          <a:stretch>
            <a:fillRect/>
          </a:stretch>
        </p:blipFill>
        <p:spPr bwMode="auto">
          <a:xfrm>
            <a:off x="685800" y="381000"/>
            <a:ext cx="80010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i="0" dirty="0" smtClean="0">
                <a:solidFill>
                  <a:schemeClr val="bg2">
                    <a:lumMod val="10000"/>
                    <a:lumOff val="90000"/>
                  </a:schemeClr>
                </a:solidFill>
                <a:latin typeface="Poor Richard" pitchFamily="18" charset="0"/>
              </a:rPr>
              <a:t> </a:t>
            </a:r>
            <a:r>
              <a:rPr lang="en-US" b="0" i="0" dirty="0" smtClean="0">
                <a:solidFill>
                  <a:schemeClr val="bg2">
                    <a:lumMod val="10000"/>
                    <a:lumOff val="90000"/>
                  </a:schemeClr>
                </a:solidFill>
                <a:latin typeface="High Tower Text" pitchFamily="18" charset="0"/>
              </a:rPr>
              <a:t>The Delhi sultanate is a noble example for the glory of </a:t>
            </a:r>
            <a:r>
              <a:rPr lang="en-US" dirty="0" smtClean="0">
                <a:solidFill>
                  <a:schemeClr val="bg2">
                    <a:lumMod val="10000"/>
                    <a:lumOff val="90000"/>
                  </a:schemeClr>
                </a:solidFill>
                <a:latin typeface="High Tower Text" pitchFamily="18" charset="0"/>
              </a:rPr>
              <a:t>medieval</a:t>
            </a:r>
            <a:r>
              <a:rPr lang="en-US" b="0" i="0" dirty="0" smtClean="0">
                <a:solidFill>
                  <a:schemeClr val="bg2">
                    <a:lumMod val="10000"/>
                    <a:lumOff val="90000"/>
                  </a:schemeClr>
                </a:solidFill>
                <a:latin typeface="High Tower Text" pitchFamily="18" charset="0"/>
              </a:rPr>
              <a:t> India. Its culture, art and architecture that exists even today is praiseworthy.  The Sultans of Delhi ruled for quite a long period of  320 years during which  there were achievements in different fields.</a:t>
            </a:r>
            <a:endParaRPr lang="en-US" dirty="0">
              <a:solidFill>
                <a:schemeClr val="bg2">
                  <a:lumMod val="10000"/>
                  <a:lumOff val="9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tory">
  <a:themeElements>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screen_8b</Template>
  <TotalTime>435</TotalTime>
  <Words>1112</Words>
  <Application>Microsoft Office PowerPoint</Application>
  <PresentationFormat>On-screen Show (4:3)</PresentationFormat>
  <Paragraphs>96</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Factory</vt:lpstr>
      <vt:lpstr>Photo Editor Photo</vt:lpstr>
      <vt:lpstr>THE DELHI SULTANATE</vt:lpstr>
      <vt:lpstr>Slide 2</vt:lpstr>
      <vt:lpstr>Tarikh\Tawarikh</vt:lpstr>
      <vt:lpstr>Dehli-i-Kuhna</vt:lpstr>
      <vt:lpstr>Siri</vt:lpstr>
      <vt:lpstr>Jahanpanah</vt:lpstr>
      <vt:lpstr>Slide 7</vt:lpstr>
      <vt:lpstr>Slide 8</vt:lpstr>
      <vt:lpstr>INTRODUCTION</vt:lpstr>
      <vt:lpstr>Slide 10</vt:lpstr>
      <vt:lpstr>Slide 11</vt:lpstr>
      <vt:lpstr>THE SLAVE DYNASTY : 1206 AD </vt:lpstr>
      <vt:lpstr>Slide 13</vt:lpstr>
      <vt:lpstr>Qutbuddin Aibak (1206-10 AD)</vt:lpstr>
      <vt:lpstr>Time-Line</vt:lpstr>
      <vt:lpstr>Slide 16</vt:lpstr>
      <vt:lpstr>Iltutmish (1211-1236 AD).</vt:lpstr>
      <vt:lpstr>Time-line</vt:lpstr>
      <vt:lpstr>Slide 19</vt:lpstr>
      <vt:lpstr>Slide 20</vt:lpstr>
      <vt:lpstr>Razziya Sultan (1236-1240 AD) </vt:lpstr>
      <vt:lpstr>Slide 22</vt:lpstr>
      <vt:lpstr>(Ghiyasuddin Balban. (1266-1286 AD) </vt:lpstr>
      <vt:lpstr>THE KHALJI DYNASTY</vt:lpstr>
      <vt:lpstr>Alauddin Khilji</vt:lpstr>
      <vt:lpstr>Slide 26</vt:lpstr>
      <vt:lpstr>Slide 27</vt:lpstr>
      <vt:lpstr>THE TUGLAQ DYNASTY</vt:lpstr>
      <vt:lpstr>Slide 29</vt:lpstr>
      <vt:lpstr>Slide 30</vt:lpstr>
      <vt:lpstr>Slide 31</vt:lpstr>
      <vt:lpstr>Slide 32</vt:lpstr>
      <vt:lpstr>Slide 33</vt:lpstr>
      <vt:lpstr>SAYYID DYNASTY</vt:lpstr>
      <vt:lpstr>Slide 35</vt:lpstr>
      <vt:lpstr>Slide 36</vt:lpstr>
      <vt:lpstr>LODHI DYNASTY</vt:lpstr>
      <vt:lpstr>Slide 38</vt:lpstr>
    </vt:vector>
  </TitlesOfParts>
  <Company>UPES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DELHI SULTANATE</dc:title>
  <dc:creator>vinita</dc:creator>
  <cp:lastModifiedBy>hp</cp:lastModifiedBy>
  <cp:revision>26</cp:revision>
  <dcterms:created xsi:type="dcterms:W3CDTF">2010-10-04T03:09:30Z</dcterms:created>
  <dcterms:modified xsi:type="dcterms:W3CDTF">2016-06-25T06:53:49Z</dcterms:modified>
</cp:coreProperties>
</file>